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60" r:id="rId5"/>
    <p:sldId id="261" r:id="rId6"/>
    <p:sldId id="262" r:id="rId7"/>
    <p:sldId id="282" r:id="rId8"/>
    <p:sldId id="281" r:id="rId9"/>
    <p:sldId id="280" r:id="rId10"/>
    <p:sldId id="263" r:id="rId11"/>
    <p:sldId id="283" r:id="rId12"/>
    <p:sldId id="272" r:id="rId13"/>
    <p:sldId id="266" r:id="rId14"/>
    <p:sldId id="278" r:id="rId15"/>
    <p:sldId id="273" r:id="rId16"/>
    <p:sldId id="277" r:id="rId17"/>
    <p:sldId id="279" r:id="rId18"/>
    <p:sldId id="276" r:id="rId19"/>
    <p:sldId id="275" r:id="rId20"/>
    <p:sldId id="269" r:id="rId21"/>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p:scale>
          <a:sx n="66" d="100"/>
          <a:sy n="66" d="100"/>
        </p:scale>
        <p:origin x="1411" y="2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0691815" cy="755967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6" name="Group 65"/>
          <p:cNvGrpSpPr/>
          <p:nvPr/>
        </p:nvGrpSpPr>
        <p:grpSpPr>
          <a:xfrm>
            <a:off x="1" y="1"/>
            <a:ext cx="2695229" cy="7559676"/>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2221894" y="1237197"/>
            <a:ext cx="7709799" cy="2631887"/>
          </a:xfrm>
        </p:spPr>
        <p:txBody>
          <a:bodyPr anchor="b">
            <a:normAutofit/>
          </a:bodyPr>
          <a:lstStyle>
            <a:lvl1pPr algn="l">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2221894" y="3970580"/>
            <a:ext cx="7709799" cy="1825171"/>
          </a:xfrm>
        </p:spPr>
        <p:txBody>
          <a:bodyPr>
            <a:normAutofit/>
          </a:bodyPr>
          <a:lstStyle>
            <a:lvl1pPr marL="0" indent="0" algn="l">
              <a:buNone/>
              <a:defRPr sz="2205" cap="all" baseline="0">
                <a:solidFill>
                  <a:schemeClr val="tx2"/>
                </a:solidFill>
              </a:defRPr>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6783001" y="5963746"/>
            <a:ext cx="2405658" cy="402483"/>
          </a:xfrm>
        </p:spPr>
        <p:txBody>
          <a:body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11"/>
          </p:nvPr>
        </p:nvSpPr>
        <p:spPr>
          <a:xfrm>
            <a:off x="2221892" y="5963746"/>
            <a:ext cx="4494286" cy="402483"/>
          </a:xfrm>
        </p:spPr>
        <p:txBody>
          <a:bodyPr/>
          <a:lstStyle/>
          <a:p>
            <a:endParaRPr kumimoji="1" lang="ja-JP" altLang="en-US"/>
          </a:p>
        </p:txBody>
      </p:sp>
      <p:sp>
        <p:nvSpPr>
          <p:cNvPr id="6" name="Slide Number Placeholder 5"/>
          <p:cNvSpPr>
            <a:spLocks noGrp="1"/>
          </p:cNvSpPr>
          <p:nvPr>
            <p:ph type="sldNum" sz="quarter" idx="12"/>
          </p:nvPr>
        </p:nvSpPr>
        <p:spPr>
          <a:xfrm>
            <a:off x="9255485" y="5963744"/>
            <a:ext cx="676209" cy="402483"/>
          </a:xfrm>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093218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000964" y="4745097"/>
            <a:ext cx="8692671" cy="903187"/>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000964" y="668472"/>
            <a:ext cx="8692671" cy="3637394"/>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527"/>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000924" y="5648283"/>
            <a:ext cx="8691359" cy="752299"/>
          </a:xfrm>
        </p:spPr>
        <p:txBody>
          <a:bodyPr>
            <a:normAutofit/>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659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001005" y="671971"/>
            <a:ext cx="8687058" cy="3779838"/>
          </a:xfrm>
        </p:spPr>
        <p:txBody>
          <a:bodyPr anchor="ctr">
            <a:normAutofit/>
          </a:bodyPr>
          <a:lstStyle>
            <a:lvl1pPr>
              <a:defRPr sz="3968"/>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000964" y="4871791"/>
            <a:ext cx="8685746" cy="1511934"/>
          </a:xfrm>
        </p:spPr>
        <p:txBody>
          <a:bodyPr anchor="ctr">
            <a:normAutofit/>
          </a:bodyPr>
          <a:lstStyle>
            <a:lvl1pPr marL="0" indent="0">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060996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68260" y="671972"/>
            <a:ext cx="8158078" cy="3029634"/>
          </a:xfrm>
        </p:spPr>
        <p:txBody>
          <a:bodyPr anchor="ctr">
            <a:normAutofit/>
          </a:bodyPr>
          <a:lstStyle>
            <a:lvl1pPr>
              <a:defRPr sz="3968"/>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508925" y="3709903"/>
            <a:ext cx="7675356" cy="605136"/>
          </a:xfrm>
        </p:spPr>
        <p:txBody>
          <a:bodyPr anchor="t">
            <a:normAutofit/>
          </a:bodyPr>
          <a:lstStyle>
            <a:lvl1pPr marL="0" indent="0">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1000964" y="4750887"/>
            <a:ext cx="8687100" cy="1641894"/>
          </a:xfrm>
        </p:spPr>
        <p:txBody>
          <a:bodyPr anchor="ctr">
            <a:normAutofit/>
          </a:bodyPr>
          <a:lstStyle>
            <a:lvl1pPr marL="0" indent="0">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52" name="TextBox 51"/>
          <p:cNvSpPr txBox="1"/>
          <p:nvPr/>
        </p:nvSpPr>
        <p:spPr>
          <a:xfrm>
            <a:off x="814489" y="791967"/>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53" name="TextBox 52"/>
          <p:cNvSpPr txBox="1"/>
          <p:nvPr/>
        </p:nvSpPr>
        <p:spPr>
          <a:xfrm>
            <a:off x="9140743" y="3047870"/>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Tree>
    <p:extLst>
      <p:ext uri="{BB962C8B-B14F-4D97-AF65-F5344CB8AC3E}">
        <p14:creationId xmlns:p14="http://schemas.microsoft.com/office/powerpoint/2010/main" val="551686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000964" y="2352387"/>
            <a:ext cx="8687099" cy="2768833"/>
          </a:xfrm>
        </p:spPr>
        <p:txBody>
          <a:bodyPr anchor="b">
            <a:normAutofit/>
          </a:bodyPr>
          <a:lstStyle>
            <a:lvl1pPr>
              <a:defRPr sz="3968"/>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000924" y="5134202"/>
            <a:ext cx="8685787" cy="1257349"/>
          </a:xfrm>
        </p:spPr>
        <p:txBody>
          <a:bodyPr anchor="t">
            <a:normAutofit/>
          </a:bodyPr>
          <a:lstStyle>
            <a:lvl1pPr marL="0" indent="0">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253910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000967" y="671971"/>
            <a:ext cx="8687097" cy="209991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000964" y="2948100"/>
            <a:ext cx="2803530" cy="755968"/>
          </a:xfrm>
        </p:spPr>
        <p:txBody>
          <a:bodyPr anchor="b">
            <a:noAutofit/>
          </a:bodyPr>
          <a:lstStyle>
            <a:lvl1pPr marL="0" indent="0">
              <a:lnSpc>
                <a:spcPct val="90000"/>
              </a:lnSpc>
              <a:buNone/>
              <a:defRPr sz="2205" b="0" cap="all" baseline="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1000965" y="3704068"/>
            <a:ext cx="2802078" cy="2679657"/>
          </a:xfrm>
        </p:spPr>
        <p:txBody>
          <a:bodyPr anchor="t">
            <a:normAutofit/>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3959239" y="2951596"/>
            <a:ext cx="2792557" cy="755968"/>
          </a:xfrm>
        </p:spPr>
        <p:txBody>
          <a:bodyPr anchor="b">
            <a:noAutofit/>
          </a:bodyPr>
          <a:lstStyle>
            <a:lvl1pPr marL="0" indent="0">
              <a:lnSpc>
                <a:spcPct val="90000"/>
              </a:lnSpc>
              <a:buNone/>
              <a:defRPr sz="2205" b="0" cap="all" baseline="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3959239" y="3707564"/>
            <a:ext cx="2793339" cy="2679657"/>
          </a:xfrm>
        </p:spPr>
        <p:txBody>
          <a:bodyPr anchor="t">
            <a:normAutofit/>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6886225" y="2948100"/>
            <a:ext cx="2801837" cy="755968"/>
          </a:xfrm>
        </p:spPr>
        <p:txBody>
          <a:bodyPr anchor="b">
            <a:noAutofit/>
          </a:bodyPr>
          <a:lstStyle>
            <a:lvl1pPr marL="0" indent="0">
              <a:lnSpc>
                <a:spcPct val="90000"/>
              </a:lnSpc>
              <a:buNone/>
              <a:defRPr sz="2205" b="0" cap="all" baseline="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6886225" y="3704068"/>
            <a:ext cx="2801837" cy="2679657"/>
          </a:xfrm>
        </p:spPr>
        <p:txBody>
          <a:bodyPr anchor="t">
            <a:normAutofit/>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525597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000965" y="671971"/>
            <a:ext cx="8687097" cy="209991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000966" y="4855251"/>
            <a:ext cx="2802076" cy="635222"/>
          </a:xfrm>
        </p:spPr>
        <p:txBody>
          <a:bodyPr anchor="b">
            <a:noAutofit/>
          </a:bodyPr>
          <a:lstStyle>
            <a:lvl1pPr marL="0" indent="0">
              <a:lnSpc>
                <a:spcPct val="90000"/>
              </a:lnSpc>
              <a:buNone/>
              <a:defRPr sz="2205" b="0" cap="all" baseline="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000966" y="2939871"/>
            <a:ext cx="2802076" cy="1679928"/>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84"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000966" y="5490475"/>
            <a:ext cx="2802076" cy="901520"/>
          </a:xfrm>
        </p:spPr>
        <p:txBody>
          <a:bodyPr anchor="t">
            <a:normAutofit/>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3936689" y="4855251"/>
            <a:ext cx="2806601" cy="635222"/>
          </a:xfrm>
        </p:spPr>
        <p:txBody>
          <a:bodyPr anchor="b">
            <a:noAutofit/>
          </a:bodyPr>
          <a:lstStyle>
            <a:lvl1pPr marL="0" indent="0">
              <a:lnSpc>
                <a:spcPct val="90000"/>
              </a:lnSpc>
              <a:buNone/>
              <a:defRPr sz="2205" b="0" cap="all" baseline="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3936690" y="2939871"/>
            <a:ext cx="2805321" cy="1679928"/>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84"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3935409" y="5490472"/>
            <a:ext cx="2806601" cy="893252"/>
          </a:xfrm>
        </p:spPr>
        <p:txBody>
          <a:bodyPr anchor="t">
            <a:normAutofit/>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6886334" y="4855250"/>
            <a:ext cx="2798131" cy="635222"/>
          </a:xfrm>
        </p:spPr>
        <p:txBody>
          <a:bodyPr anchor="b">
            <a:noAutofit/>
          </a:bodyPr>
          <a:lstStyle>
            <a:lvl1pPr marL="0" indent="0">
              <a:lnSpc>
                <a:spcPct val="90000"/>
              </a:lnSpc>
              <a:buNone/>
              <a:defRPr sz="2205" b="0" cap="all" baseline="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6886225" y="2939871"/>
            <a:ext cx="2801838" cy="1679928"/>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84"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6886225" y="5490471"/>
            <a:ext cx="2801837" cy="893255"/>
          </a:xfrm>
        </p:spPr>
        <p:txBody>
          <a:bodyPr anchor="t">
            <a:normAutofit/>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4" name="Footer Placeholder 3"/>
          <p:cNvSpPr>
            <a:spLocks noGrp="1"/>
          </p:cNvSpPr>
          <p:nvPr>
            <p:ph type="ftr" sz="quarter" idx="11"/>
          </p:nvPr>
        </p:nvSpPr>
        <p:spPr/>
        <p:txBody>
          <a:bodyPr/>
          <a:lstStyle>
            <a:lvl1pPr>
              <a:defRPr cap="all" baseline="0"/>
            </a:lvl1p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860144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307982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29763" y="671971"/>
            <a:ext cx="1758300" cy="5711756"/>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000963" y="671971"/>
            <a:ext cx="6795151"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02418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47" name="Title 1"/>
          <p:cNvSpPr>
            <a:spLocks noGrp="1"/>
          </p:cNvSpPr>
          <p:nvPr>
            <p:ph type="title"/>
          </p:nvPr>
        </p:nvSpPr>
        <p:spPr>
          <a:xfrm>
            <a:off x="1000967" y="681801"/>
            <a:ext cx="8687097" cy="1629850"/>
          </a:xfrm>
        </p:spPr>
        <p:txBody>
          <a:bodyPr/>
          <a:lstStyle/>
          <a:p>
            <a:r>
              <a:rPr lang="ja-JP" altLang="en-US"/>
              <a:t>マスター タイトルの書式設定</a:t>
            </a:r>
            <a:endParaRPr lang="en-US" dirty="0"/>
          </a:p>
        </p:txBody>
      </p:sp>
      <p:sp>
        <p:nvSpPr>
          <p:cNvPr id="48" name="Content Placeholder 2"/>
          <p:cNvSpPr>
            <a:spLocks noGrp="1"/>
          </p:cNvSpPr>
          <p:nvPr>
            <p:ph idx="1"/>
          </p:nvPr>
        </p:nvSpPr>
        <p:spPr>
          <a:xfrm>
            <a:off x="1000967" y="2479643"/>
            <a:ext cx="8687097" cy="39040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9" name="Date Placeholder 3"/>
          <p:cNvSpPr>
            <a:spLocks noGrp="1"/>
          </p:cNvSpPr>
          <p:nvPr>
            <p:ph type="dt" sz="half" idx="10"/>
          </p:nvPr>
        </p:nvSpPr>
        <p:spPr>
          <a:xfrm>
            <a:off x="6539371" y="6485224"/>
            <a:ext cx="2405658" cy="402483"/>
          </a:xfrm>
        </p:spPr>
        <p:txBody>
          <a:bodyPr/>
          <a:lstStyle/>
          <a:p>
            <a:fld id="{0EFB48BE-D444-4AA4-A2AB-2E35F8924030}" type="datetimeFigureOut">
              <a:rPr kumimoji="1" lang="ja-JP" altLang="en-US" smtClean="0"/>
              <a:t>2024/2/15</a:t>
            </a:fld>
            <a:endParaRPr kumimoji="1" lang="ja-JP" altLang="en-US"/>
          </a:p>
        </p:txBody>
      </p:sp>
      <p:sp>
        <p:nvSpPr>
          <p:cNvPr id="50" name="Footer Placeholder 4"/>
          <p:cNvSpPr>
            <a:spLocks noGrp="1"/>
          </p:cNvSpPr>
          <p:nvPr>
            <p:ph type="ftr" sz="quarter" idx="11"/>
          </p:nvPr>
        </p:nvSpPr>
        <p:spPr>
          <a:xfrm>
            <a:off x="1000965" y="6485223"/>
            <a:ext cx="5471582" cy="402483"/>
          </a:xfrm>
        </p:spPr>
        <p:txBody>
          <a:bodyPr/>
          <a:lstStyle/>
          <a:p>
            <a:endParaRPr kumimoji="1" lang="ja-JP" altLang="en-US"/>
          </a:p>
        </p:txBody>
      </p:sp>
      <p:sp>
        <p:nvSpPr>
          <p:cNvPr id="51" name="Slide Number Placeholder 5"/>
          <p:cNvSpPr>
            <a:spLocks noGrp="1"/>
          </p:cNvSpPr>
          <p:nvPr>
            <p:ph type="sldNum" sz="quarter" idx="12"/>
          </p:nvPr>
        </p:nvSpPr>
        <p:spPr>
          <a:xfrm>
            <a:off x="9011853" y="6485222"/>
            <a:ext cx="676209" cy="402483"/>
          </a:xfrm>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280277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00964" y="1564436"/>
            <a:ext cx="8687098" cy="3144614"/>
          </a:xfrm>
        </p:spPr>
        <p:txBody>
          <a:bodyPr anchor="b">
            <a:normAutofit/>
          </a:bodyPr>
          <a:lstStyle>
            <a:lvl1pPr>
              <a:defRPr sz="396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00964" y="4877040"/>
            <a:ext cx="8687098" cy="1515436"/>
          </a:xfrm>
        </p:spPr>
        <p:txBody>
          <a:bodyPr>
            <a:normAutofit/>
          </a:bodyPr>
          <a:lstStyle>
            <a:lvl1pPr marL="0" indent="0">
              <a:buNone/>
              <a:defRPr sz="1984" cap="all" baseline="0">
                <a:solidFill>
                  <a:schemeClr val="tx1">
                    <a:tint val="75000"/>
                  </a:schemeClr>
                </a:solidFill>
              </a:defRPr>
            </a:lvl1pPr>
            <a:lvl2pPr marL="503972" indent="0">
              <a:buNone/>
              <a:defRPr sz="1984">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79841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00964" y="2479642"/>
            <a:ext cx="4278119" cy="39040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2732" y="2479642"/>
            <a:ext cx="4275331" cy="390408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6918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000964" y="682474"/>
            <a:ext cx="8687098" cy="162917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61529" y="2479642"/>
            <a:ext cx="4017555" cy="908210"/>
          </a:xfrm>
        </p:spPr>
        <p:txBody>
          <a:bodyPr anchor="b"/>
          <a:lstStyle>
            <a:lvl1pPr marL="0" indent="0">
              <a:lnSpc>
                <a:spcPct val="90000"/>
              </a:lnSpc>
              <a:buNone/>
              <a:defRPr sz="2646" b="0" cap="all" baseline="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1000964" y="3387853"/>
            <a:ext cx="4278120" cy="29958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73293" y="2479641"/>
            <a:ext cx="4014768" cy="908210"/>
          </a:xfrm>
        </p:spPr>
        <p:txBody>
          <a:bodyPr anchor="b"/>
          <a:lstStyle>
            <a:lvl1pPr marL="0" indent="0">
              <a:lnSpc>
                <a:spcPct val="90000"/>
              </a:lnSpc>
              <a:buNone/>
              <a:defRPr sz="2646" b="0" cap="all" baseline="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5412731" y="3387853"/>
            <a:ext cx="4275331" cy="29958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132422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74534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846239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005607" y="671972"/>
            <a:ext cx="3381564" cy="1807668"/>
          </a:xfrm>
        </p:spPr>
        <p:txBody>
          <a:bodyPr anchor="b"/>
          <a:lstStyle>
            <a:lvl1pPr>
              <a:defRPr sz="3527"/>
            </a:lvl1pPr>
          </a:lstStyle>
          <a:p>
            <a:r>
              <a:rPr lang="ja-JP" altLang="en-US"/>
              <a:t>マスター タイトルの書式設定</a:t>
            </a:r>
            <a:endParaRPr lang="en-US" dirty="0"/>
          </a:p>
        </p:txBody>
      </p:sp>
      <p:sp>
        <p:nvSpPr>
          <p:cNvPr id="3" name="Content Placeholder 2"/>
          <p:cNvSpPr>
            <a:spLocks noGrp="1"/>
          </p:cNvSpPr>
          <p:nvPr>
            <p:ph idx="1"/>
          </p:nvPr>
        </p:nvSpPr>
        <p:spPr>
          <a:xfrm>
            <a:off x="4521746" y="653305"/>
            <a:ext cx="5166315" cy="5730421"/>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005607" y="2479642"/>
            <a:ext cx="3381564" cy="3904084"/>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893333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000967" y="671971"/>
            <a:ext cx="4389398" cy="1807671"/>
          </a:xfrm>
        </p:spPr>
        <p:txBody>
          <a:bodyPr anchor="b"/>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650930" y="671971"/>
            <a:ext cx="4037133" cy="5711757"/>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527"/>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000965" y="2479642"/>
            <a:ext cx="4389401" cy="3904084"/>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883299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0691815" cy="755967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6706" y="1"/>
            <a:ext cx="10572283" cy="7559676"/>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000967" y="681801"/>
            <a:ext cx="8687097" cy="162985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000967" y="2479643"/>
            <a:ext cx="8687097" cy="390408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539371" y="6485224"/>
            <a:ext cx="2405658" cy="402483"/>
          </a:xfrm>
          <a:prstGeom prst="rect">
            <a:avLst/>
          </a:prstGeom>
        </p:spPr>
        <p:txBody>
          <a:bodyPr vert="horz" lIns="91440" tIns="45720" rIns="91440" bIns="45720" rtlCol="0" anchor="ctr"/>
          <a:lstStyle>
            <a:lvl1pPr algn="r">
              <a:defRPr sz="1157">
                <a:solidFill>
                  <a:schemeClr val="tx1">
                    <a:tint val="75000"/>
                  </a:schemeClr>
                </a:solidFill>
              </a:defRPr>
            </a:lvl1p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3"/>
          </p:nvPr>
        </p:nvSpPr>
        <p:spPr>
          <a:xfrm>
            <a:off x="1000965" y="6485223"/>
            <a:ext cx="5471582" cy="402483"/>
          </a:xfrm>
          <a:prstGeom prst="rect">
            <a:avLst/>
          </a:prstGeom>
        </p:spPr>
        <p:txBody>
          <a:bodyPr vert="horz" lIns="91440" tIns="45720" rIns="91440" bIns="45720" rtlCol="0" anchor="ctr"/>
          <a:lstStyle>
            <a:lvl1pPr algn="l">
              <a:defRPr sz="1157">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011853" y="6485222"/>
            <a:ext cx="676209" cy="402483"/>
          </a:xfrm>
          <a:prstGeom prst="rect">
            <a:avLst/>
          </a:prstGeom>
        </p:spPr>
        <p:txBody>
          <a:bodyPr vert="horz" lIns="91440" tIns="45720" rIns="91440" bIns="45720" rtlCol="0" anchor="ctr"/>
          <a:lstStyle>
            <a:lvl1pPr algn="r">
              <a:defRPr sz="1157">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51774826"/>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1007943" rtl="0" eaLnBrk="1" latinLnBrk="0" hangingPunct="1">
        <a:lnSpc>
          <a:spcPct val="90000"/>
        </a:lnSpc>
        <a:spcBef>
          <a:spcPct val="0"/>
        </a:spcBef>
        <a:buNone/>
        <a:defRPr kumimoji="1" sz="3968" kern="1200" cap="all" baseline="0">
          <a:solidFill>
            <a:schemeClr val="tx1"/>
          </a:solidFill>
          <a:latin typeface="+mj-lt"/>
          <a:ea typeface="+mj-ea"/>
          <a:cs typeface="+mj-cs"/>
        </a:defRPr>
      </a:lvl1pPr>
    </p:titleStyle>
    <p:bodyStyle>
      <a:lvl1pPr marL="251986" indent="-251986" algn="l" defTabSz="1007943" rtl="0" eaLnBrk="1" latinLnBrk="0" hangingPunct="1">
        <a:lnSpc>
          <a:spcPct val="120000"/>
        </a:lnSpc>
        <a:spcBef>
          <a:spcPts val="1102"/>
        </a:spcBef>
        <a:buSzPct val="125000"/>
        <a:buFont typeface="Arial" panose="020B0604020202020204" pitchFamily="34" charset="0"/>
        <a:buChar char="•"/>
        <a:defRPr kumimoji="1" sz="2646" kern="1200">
          <a:solidFill>
            <a:schemeClr val="tx1"/>
          </a:solidFill>
          <a:latin typeface="+mn-lt"/>
          <a:ea typeface="+mn-ea"/>
          <a:cs typeface="+mn-cs"/>
        </a:defRPr>
      </a:lvl1pPr>
      <a:lvl2pPr marL="755957" indent="-251986" algn="l" defTabSz="1007943" rtl="0" eaLnBrk="1" latinLnBrk="0" hangingPunct="1">
        <a:lnSpc>
          <a:spcPct val="120000"/>
        </a:lnSpc>
        <a:spcBef>
          <a:spcPts val="551"/>
        </a:spcBef>
        <a:buSzPct val="125000"/>
        <a:buFont typeface="Arial" panose="020B0604020202020204" pitchFamily="34" charset="0"/>
        <a:buChar char="•"/>
        <a:defRPr kumimoji="1" sz="2205" kern="1200">
          <a:solidFill>
            <a:schemeClr val="tx1"/>
          </a:solidFill>
          <a:latin typeface="+mn-lt"/>
          <a:ea typeface="+mn-ea"/>
          <a:cs typeface="+mn-cs"/>
        </a:defRPr>
      </a:lvl2pPr>
      <a:lvl3pPr marL="1259929" indent="-251986" algn="l" defTabSz="1007943" rtl="0" eaLnBrk="1" latinLnBrk="0" hangingPunct="1">
        <a:lnSpc>
          <a:spcPct val="120000"/>
        </a:lnSpc>
        <a:spcBef>
          <a:spcPts val="551"/>
        </a:spcBef>
        <a:buSzPct val="125000"/>
        <a:buFont typeface="Arial" panose="020B0604020202020204" pitchFamily="34" charset="0"/>
        <a:buChar char="•"/>
        <a:defRPr kumimoji="1" sz="1984" kern="1200">
          <a:solidFill>
            <a:schemeClr val="tx1"/>
          </a:solidFill>
          <a:latin typeface="+mn-lt"/>
          <a:ea typeface="+mn-ea"/>
          <a:cs typeface="+mn-cs"/>
        </a:defRPr>
      </a:lvl3pPr>
      <a:lvl4pPr marL="1763900" indent="-251986" algn="l" defTabSz="1007943" rtl="0" eaLnBrk="1" latinLnBrk="0" hangingPunct="1">
        <a:lnSpc>
          <a:spcPct val="120000"/>
        </a:lnSpc>
        <a:spcBef>
          <a:spcPts val="551"/>
        </a:spcBef>
        <a:buSzPct val="125000"/>
        <a:buFont typeface="Arial" panose="020B0604020202020204" pitchFamily="34" charset="0"/>
        <a:buChar char="•"/>
        <a:defRPr kumimoji="1" sz="1764" kern="1200">
          <a:solidFill>
            <a:schemeClr val="tx1"/>
          </a:solidFill>
          <a:latin typeface="+mn-lt"/>
          <a:ea typeface="+mn-ea"/>
          <a:cs typeface="+mn-cs"/>
        </a:defRPr>
      </a:lvl4pPr>
      <a:lvl5pPr marL="2267872" indent="-251986" algn="l" defTabSz="1007943" rtl="0" eaLnBrk="1" latinLnBrk="0" hangingPunct="1">
        <a:lnSpc>
          <a:spcPct val="120000"/>
        </a:lnSpc>
        <a:spcBef>
          <a:spcPts val="551"/>
        </a:spcBef>
        <a:buSzPct val="125000"/>
        <a:buFont typeface="Arial" panose="020B0604020202020204" pitchFamily="34" charset="0"/>
        <a:buChar char="•"/>
        <a:defRPr kumimoji="1" sz="1764" kern="1200">
          <a:solidFill>
            <a:schemeClr val="tx1"/>
          </a:solidFill>
          <a:latin typeface="+mn-lt"/>
          <a:ea typeface="+mn-ea"/>
          <a:cs typeface="+mn-cs"/>
        </a:defRPr>
      </a:lvl5pPr>
      <a:lvl6pPr marL="2771844" indent="-251986" algn="l" defTabSz="1007943" rtl="0" eaLnBrk="1" latinLnBrk="0" hangingPunct="1">
        <a:lnSpc>
          <a:spcPct val="120000"/>
        </a:lnSpc>
        <a:spcBef>
          <a:spcPts val="551"/>
        </a:spcBef>
        <a:buSzPct val="125000"/>
        <a:buFont typeface="Arial" panose="020B0604020202020204" pitchFamily="34" charset="0"/>
        <a:buChar char="•"/>
        <a:defRPr kumimoji="1" sz="1543" kern="1200">
          <a:solidFill>
            <a:schemeClr val="tx1"/>
          </a:solidFill>
          <a:latin typeface="+mn-lt"/>
          <a:ea typeface="+mn-ea"/>
          <a:cs typeface="+mn-cs"/>
        </a:defRPr>
      </a:lvl6pPr>
      <a:lvl7pPr marL="3275815" indent="-251986" algn="l" defTabSz="1007943" rtl="0" eaLnBrk="1" latinLnBrk="0" hangingPunct="1">
        <a:lnSpc>
          <a:spcPct val="120000"/>
        </a:lnSpc>
        <a:spcBef>
          <a:spcPts val="551"/>
        </a:spcBef>
        <a:buSzPct val="125000"/>
        <a:buFont typeface="Arial" panose="020B0604020202020204" pitchFamily="34" charset="0"/>
        <a:buChar char="•"/>
        <a:defRPr kumimoji="1" sz="1543" kern="1200">
          <a:solidFill>
            <a:schemeClr val="tx1"/>
          </a:solidFill>
          <a:latin typeface="+mn-lt"/>
          <a:ea typeface="+mn-ea"/>
          <a:cs typeface="+mn-cs"/>
        </a:defRPr>
      </a:lvl7pPr>
      <a:lvl8pPr marL="3779787" indent="-251986" algn="l" defTabSz="1007943" rtl="0" eaLnBrk="1" latinLnBrk="0" hangingPunct="1">
        <a:lnSpc>
          <a:spcPct val="120000"/>
        </a:lnSpc>
        <a:spcBef>
          <a:spcPts val="551"/>
        </a:spcBef>
        <a:buSzPct val="125000"/>
        <a:buFont typeface="Arial" panose="020B0604020202020204" pitchFamily="34" charset="0"/>
        <a:buChar char="•"/>
        <a:defRPr kumimoji="1" sz="1543" kern="1200">
          <a:solidFill>
            <a:schemeClr val="tx1"/>
          </a:solidFill>
          <a:latin typeface="+mn-lt"/>
          <a:ea typeface="+mn-ea"/>
          <a:cs typeface="+mn-cs"/>
        </a:defRPr>
      </a:lvl8pPr>
      <a:lvl9pPr marL="4283758" indent="-251986" algn="l" defTabSz="1007943" rtl="0" eaLnBrk="1" latinLnBrk="0" hangingPunct="1">
        <a:lnSpc>
          <a:spcPct val="120000"/>
        </a:lnSpc>
        <a:spcBef>
          <a:spcPts val="551"/>
        </a:spcBef>
        <a:buSzPct val="125000"/>
        <a:buFont typeface="Arial" panose="020B0604020202020204" pitchFamily="34" charset="0"/>
        <a:buChar char="•"/>
        <a:defRPr kumimoji="1" sz="1543" kern="1200">
          <a:solidFill>
            <a:schemeClr val="tx1"/>
          </a:solidFill>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22B52D-371B-4C7F-8F3B-0981CAAA93EF}"/>
              </a:ext>
            </a:extLst>
          </p:cNvPr>
          <p:cNvSpPr>
            <a:spLocks noGrp="1"/>
          </p:cNvSpPr>
          <p:nvPr>
            <p:ph type="ctrTitle"/>
          </p:nvPr>
        </p:nvSpPr>
        <p:spPr>
          <a:xfrm>
            <a:off x="818724" y="638220"/>
            <a:ext cx="9054363" cy="3141617"/>
          </a:xfrm>
        </p:spPr>
        <p:txBody>
          <a:bodyPr>
            <a:normAutofit/>
          </a:bodyPr>
          <a:lstStyle/>
          <a:p>
            <a:pPr algn="ctr"/>
            <a:r>
              <a:rPr lang="en-US" altLang="ja-JP" sz="11500" dirty="0">
                <a:latin typeface="メイリオ" panose="020B0604030504040204" pitchFamily="50" charset="-128"/>
                <a:ea typeface="メイリオ" panose="020B0604030504040204" pitchFamily="50" charset="-128"/>
              </a:rPr>
              <a:t>Portfolio</a:t>
            </a:r>
            <a:endParaRPr kumimoji="1" lang="ja-JP" altLang="en-US" sz="11500" dirty="0">
              <a:latin typeface="メイリオ" panose="020B0604030504040204" pitchFamily="50" charset="-128"/>
              <a:ea typeface="メイリオ" panose="020B0604030504040204" pitchFamily="50" charset="-128"/>
            </a:endParaRPr>
          </a:p>
        </p:txBody>
      </p:sp>
      <p:sp>
        <p:nvSpPr>
          <p:cNvPr id="3" name="字幕 2">
            <a:extLst>
              <a:ext uri="{FF2B5EF4-FFF2-40B4-BE49-F238E27FC236}">
                <a16:creationId xmlns:a16="http://schemas.microsoft.com/office/drawing/2014/main" id="{1D1B5FA6-791C-4DFF-87CB-AE5E01FE492F}"/>
              </a:ext>
            </a:extLst>
          </p:cNvPr>
          <p:cNvSpPr>
            <a:spLocks noGrp="1"/>
          </p:cNvSpPr>
          <p:nvPr>
            <p:ph type="subTitle" idx="1"/>
          </p:nvPr>
        </p:nvSpPr>
        <p:spPr>
          <a:xfrm>
            <a:off x="1871067" y="5125010"/>
            <a:ext cx="8018860" cy="1825171"/>
          </a:xfrm>
        </p:spPr>
        <p:txBody>
          <a:bodyPr/>
          <a:lstStyle/>
          <a:p>
            <a:pPr algn="r"/>
            <a:r>
              <a:rPr kumimoji="1" lang="ja-JP" altLang="en-US" dirty="0">
                <a:latin typeface="メイリオ" panose="020B0604030504040204" pitchFamily="50" charset="-128"/>
                <a:ea typeface="メイリオ" panose="020B0604030504040204" pitchFamily="50" charset="-128"/>
              </a:rPr>
              <a:t>福岡情報</a:t>
            </a:r>
            <a:r>
              <a:rPr kumimoji="1" lang="en-US" altLang="ja-JP" dirty="0">
                <a:latin typeface="メイリオ" panose="020B0604030504040204" pitchFamily="50" charset="-128"/>
                <a:ea typeface="メイリオ" panose="020B0604030504040204" pitchFamily="50" charset="-128"/>
              </a:rPr>
              <a:t>IT</a:t>
            </a:r>
            <a:r>
              <a:rPr kumimoji="1" lang="ja-JP" altLang="en-US" dirty="0">
                <a:latin typeface="メイリオ" panose="020B0604030504040204" pitchFamily="50" charset="-128"/>
                <a:ea typeface="メイリオ" panose="020B0604030504040204" pitchFamily="50" charset="-128"/>
              </a:rPr>
              <a:t>クリエイター専門学校</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ゲーム・クリエイターコース</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浜松　廉斗</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7153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9D85B7C-1579-5943-3513-7C6470CB67CC}"/>
              </a:ext>
            </a:extLst>
          </p:cNvPr>
          <p:cNvSpPr txBox="1"/>
          <p:nvPr/>
        </p:nvSpPr>
        <p:spPr>
          <a:xfrm>
            <a:off x="686889" y="516528"/>
            <a:ext cx="804579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モンスターの状態制御</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基本システム</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7AB667B-D591-7734-B093-62862E787D91}"/>
              </a:ext>
            </a:extLst>
          </p:cNvPr>
          <p:cNvSpPr txBox="1"/>
          <p:nvPr/>
        </p:nvSpPr>
        <p:spPr>
          <a:xfrm>
            <a:off x="686889" y="1404803"/>
            <a:ext cx="8106706" cy="113877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プレイヤーのステートパターンを流用</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前述で紹介したプレイヤーの基本システムの</a:t>
            </a:r>
            <a:r>
              <a:rPr kumimoji="1" lang="en-US" altLang="ja-JP" sz="2000" dirty="0" err="1">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を流用し、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状態制御の管理をプレイヤーとほぼ変わらない状態にした。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9835F7A-0BBF-754F-5169-38BE09B1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3" y="3666960"/>
            <a:ext cx="4633362" cy="2423370"/>
          </a:xfrm>
          <a:prstGeom prst="rect">
            <a:avLst/>
          </a:prstGeom>
        </p:spPr>
      </p:pic>
      <p:pic>
        <p:nvPicPr>
          <p:cNvPr id="9" name="図 8" descr="テキスト&#10;&#10;自動的に生成された説明">
            <a:extLst>
              <a:ext uri="{FF2B5EF4-FFF2-40B4-BE49-F238E27FC236}">
                <a16:creationId xmlns:a16="http://schemas.microsoft.com/office/drawing/2014/main" id="{0AB12361-A292-A1CB-C169-9188C0DAD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09" y="3666960"/>
            <a:ext cx="4633362" cy="2423370"/>
          </a:xfrm>
          <a:prstGeom prst="rect">
            <a:avLst/>
          </a:prstGeom>
        </p:spPr>
      </p:pic>
      <p:sp>
        <p:nvSpPr>
          <p:cNvPr id="10" name="テキスト ボックス 9">
            <a:extLst>
              <a:ext uri="{FF2B5EF4-FFF2-40B4-BE49-F238E27FC236}">
                <a16:creationId xmlns:a16="http://schemas.microsoft.com/office/drawing/2014/main" id="{E6641603-DFBB-3FAB-F3A9-4ED06EE44793}"/>
              </a:ext>
            </a:extLst>
          </p:cNvPr>
          <p:cNvSpPr txBox="1"/>
          <p:nvPr/>
        </p:nvSpPr>
        <p:spPr>
          <a:xfrm>
            <a:off x="5478809" y="3297628"/>
            <a:ext cx="2413225"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MonsterStateIdle.cs</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AAB159-FF36-305F-C601-EABA65DCB761}"/>
              </a:ext>
            </a:extLst>
          </p:cNvPr>
          <p:cNvSpPr txBox="1"/>
          <p:nvPr/>
        </p:nvSpPr>
        <p:spPr>
          <a:xfrm>
            <a:off x="579642" y="3297628"/>
            <a:ext cx="1368773"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Monster.cs</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0BBCF7B-B055-88AA-59F1-AFC6E1128227}"/>
              </a:ext>
            </a:extLst>
          </p:cNvPr>
          <p:cNvSpPr txBox="1"/>
          <p:nvPr/>
        </p:nvSpPr>
        <p:spPr>
          <a:xfrm>
            <a:off x="1419991" y="6581482"/>
            <a:ext cx="785182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Monster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712062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7146508"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モンスターの状態制御</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の制御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モンスターに視野角を作成</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1507956" y="3462577"/>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2209212" y="4233874"/>
            <a:ext cx="2305990"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乗算記号 14">
            <a:extLst>
              <a:ext uri="{FF2B5EF4-FFF2-40B4-BE49-F238E27FC236}">
                <a16:creationId xmlns:a16="http://schemas.microsoft.com/office/drawing/2014/main" id="{6FFECDDC-DE42-A076-0D3A-F14A4E129581}"/>
              </a:ext>
            </a:extLst>
          </p:cNvPr>
          <p:cNvSpPr/>
          <p:nvPr/>
        </p:nvSpPr>
        <p:spPr>
          <a:xfrm>
            <a:off x="748397" y="2544164"/>
            <a:ext cx="5145655" cy="5673060"/>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025" y="5116714"/>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2651811" y="4817235"/>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3113476" y="3646294"/>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4631099"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1724893"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3154458" y="688304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9603" y="4051378"/>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5345906" y="4153188"/>
            <a:ext cx="505779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正面に向かって放つ攻撃を行うようにする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5645638" y="5280049"/>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7889186" y="5280049"/>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spTree>
    <p:extLst>
      <p:ext uri="{BB962C8B-B14F-4D97-AF65-F5344CB8AC3E}">
        <p14:creationId xmlns:p14="http://schemas.microsoft.com/office/powerpoint/2010/main" val="186952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EFD51E-E76A-4D25-8B42-BC591C6849AB}"/>
              </a:ext>
            </a:extLst>
          </p:cNvPr>
          <p:cNvSpPr txBox="1"/>
          <p:nvPr/>
        </p:nvSpPr>
        <p:spPr>
          <a:xfrm>
            <a:off x="2291223" y="2718008"/>
            <a:ext cx="6109365" cy="2123658"/>
          </a:xfrm>
          <a:prstGeom prst="rect">
            <a:avLst/>
          </a:prstGeom>
          <a:noFill/>
        </p:spPr>
        <p:txBody>
          <a:bodyPr wrap="none" rtlCol="0">
            <a:spAutoFit/>
          </a:bodyPr>
          <a:lstStyle/>
          <a:p>
            <a:pPr algn="ctr"/>
            <a:r>
              <a:rPr kumimoji="1" lang="ja-JP" altLang="en-US" sz="6600" dirty="0">
                <a:latin typeface="メイリオ" panose="020B0604030504040204" pitchFamily="50" charset="-128"/>
                <a:ea typeface="メイリオ" panose="020B0604030504040204" pitchFamily="50" charset="-128"/>
              </a:rPr>
              <a:t>ゲーム作品一覧</a:t>
            </a:r>
            <a:endParaRPr kumimoji="1" lang="en-US" altLang="ja-JP" sz="6600" dirty="0">
              <a:latin typeface="メイリオ" panose="020B0604030504040204" pitchFamily="50" charset="-128"/>
              <a:ea typeface="メイリオ" panose="020B0604030504040204" pitchFamily="50" charset="-128"/>
            </a:endParaRPr>
          </a:p>
          <a:p>
            <a:pPr algn="ctr"/>
            <a:r>
              <a:rPr kumimoji="1" lang="en-US" altLang="ja-JP" sz="6600" dirty="0">
                <a:latin typeface="メイリオ" panose="020B0604030504040204" pitchFamily="50" charset="-128"/>
                <a:ea typeface="メイリオ" panose="020B0604030504040204" pitchFamily="50" charset="-128"/>
              </a:rPr>
              <a:t>(</a:t>
            </a:r>
            <a:r>
              <a:rPr kumimoji="1" lang="ja-JP" altLang="en-US" sz="6600" dirty="0">
                <a:latin typeface="メイリオ" panose="020B0604030504040204" pitchFamily="50" charset="-128"/>
                <a:ea typeface="メイリオ" panose="020B0604030504040204" pitchFamily="50" charset="-128"/>
              </a:rPr>
              <a:t>新しい順</a:t>
            </a:r>
            <a:r>
              <a:rPr kumimoji="1" lang="en-US" altLang="ja-JP" sz="6600" dirty="0">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1627345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21674"/>
            <a:ext cx="6365845" cy="4154984"/>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キツネたろう二世の大冒険</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2023/09/04</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2023/12/08</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バージョン管理、プレイヤーの制御、</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2D</a:t>
            </a:r>
            <a:r>
              <a:rPr kumimoji="1" lang="ja-JP" altLang="en-US" sz="2200" dirty="0">
                <a:latin typeface="メイリオ" panose="020B0604030504040204" pitchFamily="50" charset="-128"/>
                <a:ea typeface="メイリオ" panose="020B0604030504040204" pitchFamily="50" charset="-128"/>
              </a:rPr>
              <a:t>視点のステージ作成</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シーン管理</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pPr lvl="1"/>
            <a:r>
              <a:rPr kumimoji="1" lang="en-US" altLang="ja-JP" sz="2200" dirty="0">
                <a:latin typeface="メイリオ" panose="020B0604030504040204" pitchFamily="50" charset="-128"/>
                <a:ea typeface="メイリオ" panose="020B0604030504040204" pitchFamily="50" charset="-128"/>
              </a:rPr>
              <a:t>Unity</a:t>
            </a:r>
            <a:r>
              <a:rPr kumimoji="1" lang="ja-JP" altLang="en-US" sz="2200" dirty="0">
                <a:latin typeface="メイリオ" panose="020B0604030504040204" pitchFamily="50" charset="-128"/>
                <a:ea typeface="メイリオ" panose="020B0604030504040204" pitchFamily="50" charset="-128"/>
              </a:rPr>
              <a:t>を使用したチーム制作の流れ</a:t>
            </a:r>
            <a:endParaRPr kumimoji="1" lang="en-US" altLang="ja-JP" sz="2200" dirty="0">
              <a:latin typeface="メイリオ" panose="020B0604030504040204" pitchFamily="50" charset="-128"/>
              <a:ea typeface="メイリオ" panose="020B0604030504040204" pitchFamily="50" charset="-128"/>
            </a:endParaRPr>
          </a:p>
          <a:p>
            <a:pPr lvl="1"/>
            <a:r>
              <a:rPr kumimoji="1" lang="en-US" altLang="ja-JP" sz="2200" dirty="0">
                <a:latin typeface="メイリオ" panose="020B0604030504040204" pitchFamily="50" charset="-128"/>
                <a:ea typeface="メイリオ" panose="020B0604030504040204" pitchFamily="50" charset="-128"/>
              </a:rPr>
              <a:t>GFF</a:t>
            </a:r>
            <a:r>
              <a:rPr kumimoji="1" lang="ja-JP" altLang="en-US" sz="2200" dirty="0">
                <a:latin typeface="メイリオ" panose="020B0604030504040204" pitchFamily="50" charset="-128"/>
                <a:ea typeface="メイリオ" panose="020B0604030504040204" pitchFamily="50" charset="-128"/>
              </a:rPr>
              <a:t>アワードに提出</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err="1">
                <a:latin typeface="メイリオ" panose="020B0604030504040204" pitchFamily="50" charset="-128"/>
                <a:ea typeface="メイリオ" panose="020B0604030504040204" pitchFamily="50" charset="-128"/>
              </a:rPr>
              <a:t>GitURL</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 y="1552659"/>
            <a:ext cx="4139271"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52" y="4967328"/>
            <a:ext cx="4139271"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06" y="4974109"/>
            <a:ext cx="4139272" cy="2227178"/>
          </a:xfrm>
          <a:prstGeom prst="rect">
            <a:avLst/>
          </a:prstGeom>
        </p:spPr>
      </p:pic>
      <p:sp>
        <p:nvSpPr>
          <p:cNvPr id="2" name="テキスト ボックス 1">
            <a:extLst>
              <a:ext uri="{FF2B5EF4-FFF2-40B4-BE49-F238E27FC236}">
                <a16:creationId xmlns:a16="http://schemas.microsoft.com/office/drawing/2014/main" id="{CC1963D7-A86B-4327-9716-AB0EC98EA35F}"/>
              </a:ext>
            </a:extLst>
          </p:cNvPr>
          <p:cNvSpPr txBox="1"/>
          <p:nvPr/>
        </p:nvSpPr>
        <p:spPr>
          <a:xfrm>
            <a:off x="697584" y="358388"/>
            <a:ext cx="3369833" cy="1046440"/>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チーム制作</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プログラマー　</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人</a:t>
            </a:r>
          </a:p>
        </p:txBody>
      </p:sp>
    </p:spTree>
    <p:extLst>
      <p:ext uri="{BB962C8B-B14F-4D97-AF65-F5344CB8AC3E}">
        <p14:creationId xmlns:p14="http://schemas.microsoft.com/office/powerpoint/2010/main" val="576450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4530088" y="521674"/>
            <a:ext cx="5882444" cy="3785652"/>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Don’t Fall</a:t>
            </a: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3D</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2023/06/12</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2023/08/11</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DX</a:t>
            </a:r>
            <a:r>
              <a:rPr kumimoji="1" lang="ja-JP" altLang="en-US" sz="2200" dirty="0">
                <a:latin typeface="メイリオ" panose="020B0604030504040204" pitchFamily="50" charset="-128"/>
                <a:ea typeface="メイリオ" panose="020B0604030504040204" pitchFamily="50" charset="-128"/>
              </a:rPr>
              <a:t>ライブラリ</a:t>
            </a:r>
            <a:r>
              <a:rPr kumimoji="1" lang="en-US" altLang="ja-JP" sz="2200" dirty="0">
                <a:latin typeface="メイリオ" panose="020B0604030504040204" pitchFamily="50" charset="-128"/>
                <a:ea typeface="メイリオ" panose="020B0604030504040204" pitchFamily="50" charset="-128"/>
              </a:rPr>
              <a:t>/C++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背景と</a:t>
            </a:r>
            <a:r>
              <a:rPr kumimoji="1" lang="en-US" altLang="ja-JP" sz="2200" dirty="0">
                <a:latin typeface="メイリオ" panose="020B0604030504040204" pitchFamily="50" charset="-128"/>
                <a:ea typeface="メイリオ" panose="020B0604030504040204" pitchFamily="50" charset="-128"/>
              </a:rPr>
              <a:t>3D</a:t>
            </a:r>
            <a:r>
              <a:rPr kumimoji="1" lang="ja-JP" altLang="en-US" sz="2200" dirty="0">
                <a:latin typeface="メイリオ" panose="020B0604030504040204" pitchFamily="50" charset="-128"/>
                <a:ea typeface="メイリオ" panose="020B0604030504040204" pitchFamily="50" charset="-128"/>
              </a:rPr>
              <a:t>モデル以外</a:t>
            </a:r>
            <a:endParaRPr kumimoji="1" lang="en-US" altLang="ja-JP" sz="2200" dirty="0">
              <a:latin typeface="メイリオ" panose="020B0604030504040204" pitchFamily="50" charset="-128"/>
              <a:ea typeface="メイリオ" panose="020B0604030504040204" pitchFamily="50" charset="-128"/>
            </a:endParaRPr>
          </a:p>
          <a:p>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3D</a:t>
            </a:r>
            <a:r>
              <a:rPr kumimoji="1" lang="ja-JP" altLang="en-US" sz="2200" dirty="0">
                <a:latin typeface="メイリオ" panose="020B0604030504040204" pitchFamily="50" charset="-128"/>
                <a:ea typeface="メイリオ" panose="020B0604030504040204" pitchFamily="50" charset="-128"/>
              </a:rPr>
              <a:t>ゲーム制作の基礎知識</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err="1">
                <a:latin typeface="メイリオ" panose="020B0604030504040204" pitchFamily="50" charset="-128"/>
                <a:ea typeface="メイリオ" panose="020B0604030504040204" pitchFamily="50" charset="-128"/>
              </a:rPr>
              <a:t>GitURL</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65" y="155025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 y="4808415"/>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792" y="4808415"/>
            <a:ext cx="3959579" cy="2229586"/>
          </a:xfrm>
          <a:prstGeom prst="rect">
            <a:avLst/>
          </a:prstGeom>
        </p:spPr>
      </p:pic>
      <p:sp>
        <p:nvSpPr>
          <p:cNvPr id="6" name="テキスト ボックス 5">
            <a:extLst>
              <a:ext uri="{FF2B5EF4-FFF2-40B4-BE49-F238E27FC236}">
                <a16:creationId xmlns:a16="http://schemas.microsoft.com/office/drawing/2014/main" id="{54A56372-CC81-4AF7-95B7-55DFEE5A0EDB}"/>
              </a:ext>
            </a:extLst>
          </p:cNvPr>
          <p:cNvSpPr txBox="1"/>
          <p:nvPr/>
        </p:nvSpPr>
        <p:spPr>
          <a:xfrm>
            <a:off x="697584" y="358388"/>
            <a:ext cx="1313180" cy="430887"/>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個人制作</a:t>
            </a:r>
          </a:p>
        </p:txBody>
      </p:sp>
    </p:spTree>
    <p:extLst>
      <p:ext uri="{BB962C8B-B14F-4D97-AF65-F5344CB8AC3E}">
        <p14:creationId xmlns:p14="http://schemas.microsoft.com/office/powerpoint/2010/main" val="687194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4530088" y="521674"/>
            <a:ext cx="6365845" cy="4093428"/>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MFM</a:t>
            </a: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2D</a:t>
            </a:r>
            <a:r>
              <a:rPr kumimoji="1" lang="ja-JP" altLang="en-US" sz="2200" dirty="0">
                <a:latin typeface="メイリオ" panose="020B0604030504040204" pitchFamily="50" charset="-128"/>
                <a:ea typeface="メイリオ" panose="020B0604030504040204" pitchFamily="50" charset="-128"/>
              </a:rPr>
              <a:t>格闘ゲーム</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2023/04/17</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2023/06/09</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DX</a:t>
            </a:r>
            <a:r>
              <a:rPr kumimoji="1" lang="ja-JP" altLang="en-US" sz="2200" dirty="0">
                <a:latin typeface="メイリオ" panose="020B0604030504040204" pitchFamily="50" charset="-128"/>
                <a:ea typeface="メイリオ" panose="020B0604030504040204" pitchFamily="50" charset="-128"/>
              </a:rPr>
              <a:t>ライブラリ</a:t>
            </a:r>
            <a:r>
              <a:rPr kumimoji="1" lang="en-US" altLang="ja-JP" sz="2200" dirty="0">
                <a:latin typeface="メイリオ" panose="020B0604030504040204" pitchFamily="50" charset="-128"/>
                <a:ea typeface="メイリオ" panose="020B0604030504040204" pitchFamily="50" charset="-128"/>
              </a:rPr>
              <a:t>/C++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プログラムチーフ、バージョン管理、</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一体のプレイヤーの作成</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チーム制作の基礎知識</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GitHubDesktop</a:t>
            </a:r>
            <a:r>
              <a:rPr kumimoji="1" lang="ja-JP" altLang="en-US" sz="2200" dirty="0">
                <a:latin typeface="メイリオ" panose="020B0604030504040204" pitchFamily="50" charset="-128"/>
                <a:ea typeface="メイリオ" panose="020B0604030504040204" pitchFamily="50" charset="-128"/>
              </a:rPr>
              <a:t>の知識</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err="1">
                <a:latin typeface="メイリオ" panose="020B0604030504040204" pitchFamily="50" charset="-128"/>
                <a:ea typeface="メイリオ" panose="020B0604030504040204" pitchFamily="50" charset="-128"/>
              </a:rPr>
              <a:t>GitURL</a:t>
            </a:r>
            <a:endParaRPr kumimoji="1" lang="en-US" altLang="ja-JP" sz="2200" dirty="0">
              <a:latin typeface="メイリオ" panose="020B0604030504040204" pitchFamily="50" charset="-128"/>
              <a:ea typeface="メイリオ" panose="020B0604030504040204" pitchFamily="50" charset="-128"/>
            </a:endParaRPr>
          </a:p>
          <a:p>
            <a:r>
              <a:rPr kumimoji="1" lang="en-US" altLang="ja-JP" sz="1800" dirty="0">
                <a:latin typeface="メイリオ" panose="020B0604030504040204" pitchFamily="50" charset="-128"/>
                <a:ea typeface="メイリオ" panose="020B0604030504040204" pitchFamily="50" charset="-128"/>
              </a:rPr>
              <a:t>	https://github.com/fkogcc/ProjectK_2.git</a:t>
            </a:r>
            <a:endParaRPr kumimoji="1" lang="en-US" altLang="ja-JP" sz="2000" dirty="0">
              <a:latin typeface="メイリオ" panose="020B0604030504040204" pitchFamily="50" charset="-128"/>
              <a:ea typeface="メイリオ" panose="020B0604030504040204" pitchFamily="50" charset="-128"/>
            </a:endParaRP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1532401"/>
            <a:ext cx="3974632" cy="2247436"/>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7" y="4953657"/>
            <a:ext cx="3974632" cy="2247436"/>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694" y="4953657"/>
            <a:ext cx="3974632" cy="2247436"/>
          </a:xfrm>
          <a:prstGeom prst="rect">
            <a:avLst/>
          </a:prstGeom>
        </p:spPr>
      </p:pic>
      <p:sp>
        <p:nvSpPr>
          <p:cNvPr id="7" name="テキスト ボックス 6">
            <a:extLst>
              <a:ext uri="{FF2B5EF4-FFF2-40B4-BE49-F238E27FC236}">
                <a16:creationId xmlns:a16="http://schemas.microsoft.com/office/drawing/2014/main" id="{3963C85E-A4B0-42D8-A810-183A0C1D273B}"/>
              </a:ext>
            </a:extLst>
          </p:cNvPr>
          <p:cNvSpPr txBox="1"/>
          <p:nvPr/>
        </p:nvSpPr>
        <p:spPr>
          <a:xfrm>
            <a:off x="697584" y="358388"/>
            <a:ext cx="2446504" cy="738664"/>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チーム制作</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人</a:t>
            </a:r>
          </a:p>
        </p:txBody>
      </p:sp>
    </p:spTree>
    <p:extLst>
      <p:ext uri="{BB962C8B-B14F-4D97-AF65-F5344CB8AC3E}">
        <p14:creationId xmlns:p14="http://schemas.microsoft.com/office/powerpoint/2010/main" val="744134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4530088" y="521674"/>
            <a:ext cx="6237861" cy="4093428"/>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JumpLabyrinth</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2D</a:t>
            </a:r>
            <a:r>
              <a:rPr kumimoji="1" lang="ja-JP" altLang="en-US" sz="2200" dirty="0">
                <a:latin typeface="メイリオ" panose="020B0604030504040204" pitchFamily="50" charset="-128"/>
                <a:ea typeface="メイリオ" panose="020B0604030504040204" pitchFamily="50" charset="-128"/>
              </a:rPr>
              <a:t>パズルゲーム</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2023/01/09</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2023/03/17</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DX</a:t>
            </a:r>
            <a:r>
              <a:rPr kumimoji="1" lang="ja-JP" altLang="en-US" sz="2200" dirty="0">
                <a:latin typeface="メイリオ" panose="020B0604030504040204" pitchFamily="50" charset="-128"/>
                <a:ea typeface="メイリオ" panose="020B0604030504040204" pitchFamily="50" charset="-128"/>
              </a:rPr>
              <a:t>ライブラリ</a:t>
            </a:r>
            <a:r>
              <a:rPr kumimoji="1" lang="en-US" altLang="ja-JP" sz="2200" dirty="0">
                <a:latin typeface="メイリオ" panose="020B0604030504040204" pitchFamily="50" charset="-128"/>
                <a:ea typeface="メイリオ" panose="020B0604030504040204" pitchFamily="50" charset="-128"/>
              </a:rPr>
              <a:t>/C++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グラフィック以外</a:t>
            </a:r>
            <a:endParaRPr kumimoji="1" lang="en-US" altLang="ja-JP" sz="2200" dirty="0">
              <a:latin typeface="メイリオ" panose="020B0604030504040204" pitchFamily="50" charset="-128"/>
              <a:ea typeface="メイリオ" panose="020B0604030504040204" pitchFamily="50" charset="-128"/>
            </a:endParaRPr>
          </a:p>
          <a:p>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ゲームの制作の流れ</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スケジュール管理</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err="1">
                <a:latin typeface="メイリオ" panose="020B0604030504040204" pitchFamily="50" charset="-128"/>
                <a:ea typeface="メイリオ" panose="020B0604030504040204" pitchFamily="50" charset="-128"/>
              </a:rPr>
              <a:t>GitURL</a:t>
            </a:r>
            <a:endParaRPr kumimoji="1" lang="en-US" altLang="ja-JP" sz="2200" dirty="0">
              <a:latin typeface="メイリオ" panose="020B0604030504040204" pitchFamily="50" charset="-128"/>
              <a:ea typeface="メイリオ" panose="020B0604030504040204" pitchFamily="50" charset="-128"/>
            </a:endParaRPr>
          </a:p>
          <a:p>
            <a:r>
              <a:rPr kumimoji="1" lang="en-US" altLang="ja-JP" sz="1800" dirty="0">
                <a:latin typeface="メイリオ" panose="020B0604030504040204" pitchFamily="50" charset="-128"/>
                <a:ea typeface="メイリオ" panose="020B0604030504040204" pitchFamily="50" charset="-128"/>
              </a:rPr>
              <a:t>	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1457922"/>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940795"/>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971" y="4940795"/>
            <a:ext cx="4123548" cy="2321914"/>
          </a:xfrm>
          <a:prstGeom prst="rect">
            <a:avLst/>
          </a:prstGeom>
        </p:spPr>
      </p:pic>
      <p:sp>
        <p:nvSpPr>
          <p:cNvPr id="7" name="テキスト ボックス 6">
            <a:extLst>
              <a:ext uri="{FF2B5EF4-FFF2-40B4-BE49-F238E27FC236}">
                <a16:creationId xmlns:a16="http://schemas.microsoft.com/office/drawing/2014/main" id="{E83EA427-FDA6-4B0E-9342-315E8A0A52A3}"/>
              </a:ext>
            </a:extLst>
          </p:cNvPr>
          <p:cNvSpPr txBox="1"/>
          <p:nvPr/>
        </p:nvSpPr>
        <p:spPr>
          <a:xfrm>
            <a:off x="697584" y="358388"/>
            <a:ext cx="1313180" cy="430887"/>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個人制作</a:t>
            </a:r>
          </a:p>
        </p:txBody>
      </p:sp>
    </p:spTree>
    <p:extLst>
      <p:ext uri="{BB962C8B-B14F-4D97-AF65-F5344CB8AC3E}">
        <p14:creationId xmlns:p14="http://schemas.microsoft.com/office/powerpoint/2010/main" val="463498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建物の壁&#10;&#10;中程度の精度で自動的に生成された説明">
            <a:extLst>
              <a:ext uri="{FF2B5EF4-FFF2-40B4-BE49-F238E27FC236}">
                <a16:creationId xmlns:a16="http://schemas.microsoft.com/office/drawing/2014/main" id="{9BB6AA9A-2B28-4E71-B2DB-EFAD57B32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680" y="1299572"/>
            <a:ext cx="3296033" cy="2480265"/>
          </a:xfrm>
          <a:prstGeom prst="rect">
            <a:avLst/>
          </a:prstGeom>
        </p:spPr>
      </p:pic>
      <p:pic>
        <p:nvPicPr>
          <p:cNvPr id="3" name="図 2" descr="壁に掛けられた看板&#10;&#10;低い精度で自動的に生成された説明">
            <a:extLst>
              <a:ext uri="{FF2B5EF4-FFF2-40B4-BE49-F238E27FC236}">
                <a16:creationId xmlns:a16="http://schemas.microsoft.com/office/drawing/2014/main" id="{AC0F2649-CABD-49AF-877D-7FD9C36AB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681" y="4755417"/>
            <a:ext cx="3296033" cy="2480265"/>
          </a:xfrm>
          <a:prstGeom prst="rect">
            <a:avLst/>
          </a:prstGeom>
        </p:spPr>
      </p:pic>
      <p:sp>
        <p:nvSpPr>
          <p:cNvPr id="4" name="テキスト ボックス 3">
            <a:extLst>
              <a:ext uri="{FF2B5EF4-FFF2-40B4-BE49-F238E27FC236}">
                <a16:creationId xmlns:a16="http://schemas.microsoft.com/office/drawing/2014/main" id="{8C2460DF-33B9-4347-8DBC-B94F94AFD59A}"/>
              </a:ext>
            </a:extLst>
          </p:cNvPr>
          <p:cNvSpPr txBox="1"/>
          <p:nvPr/>
        </p:nvSpPr>
        <p:spPr>
          <a:xfrm>
            <a:off x="4530088" y="521674"/>
            <a:ext cx="6078011" cy="3754874"/>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t>やつを撃て！</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2D</a:t>
            </a:r>
            <a:r>
              <a:rPr kumimoji="1" lang="ja-JP" altLang="en-US" sz="2200" dirty="0">
                <a:latin typeface="メイリオ" panose="020B0604030504040204" pitchFamily="50" charset="-128"/>
                <a:ea typeface="メイリオ" panose="020B0604030504040204" pitchFamily="50" charset="-128"/>
              </a:rPr>
              <a:t>シューティングゲーム</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2022/10/06</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2022/11/09</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DX</a:t>
            </a:r>
            <a:r>
              <a:rPr kumimoji="1" lang="ja-JP" altLang="en-US" sz="2200" dirty="0">
                <a:latin typeface="メイリオ" panose="020B0604030504040204" pitchFamily="50" charset="-128"/>
                <a:ea typeface="メイリオ" panose="020B0604030504040204" pitchFamily="50" charset="-128"/>
              </a:rPr>
              <a:t>ライブラリ</a:t>
            </a:r>
            <a:r>
              <a:rPr kumimoji="1" lang="en-US" altLang="ja-JP" sz="2200" dirty="0">
                <a:latin typeface="メイリオ" panose="020B0604030504040204" pitchFamily="50" charset="-128"/>
                <a:ea typeface="メイリオ" panose="020B0604030504040204" pitchFamily="50" charset="-128"/>
              </a:rPr>
              <a:t>/C++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グラフィック以外</a:t>
            </a:r>
            <a:endParaRPr kumimoji="1" lang="en-US" altLang="ja-JP" sz="2200" dirty="0"/>
          </a:p>
          <a:p>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DX</a:t>
            </a:r>
            <a:r>
              <a:rPr kumimoji="1" lang="ja-JP" altLang="en-US" sz="2200" dirty="0">
                <a:latin typeface="メイリオ" panose="020B0604030504040204" pitchFamily="50" charset="-128"/>
                <a:ea typeface="メイリオ" panose="020B0604030504040204" pitchFamily="50" charset="-128"/>
              </a:rPr>
              <a:t>ライブラリの基礎知識</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err="1">
                <a:latin typeface="メイリオ" panose="020B0604030504040204" pitchFamily="50" charset="-128"/>
                <a:ea typeface="メイリオ" panose="020B0604030504040204" pitchFamily="50" charset="-128"/>
              </a:rPr>
              <a:t>GitURL</a:t>
            </a:r>
            <a:endParaRPr kumimoji="1" lang="en-US" altLang="ja-JP" sz="2200" dirty="0">
              <a:latin typeface="メイリオ" panose="020B0604030504040204" pitchFamily="50" charset="-128"/>
              <a:ea typeface="メイリオ" panose="020B0604030504040204" pitchFamily="50" charset="-128"/>
            </a:endParaRPr>
          </a:p>
          <a:p>
            <a:r>
              <a:rPr kumimoji="1" lang="en-US" altLang="ja-JP" sz="1800" dirty="0">
                <a:latin typeface="メイリオ" panose="020B0604030504040204" pitchFamily="50" charset="-128"/>
                <a:ea typeface="メイリオ" panose="020B0604030504040204" pitchFamily="50" charset="-128"/>
              </a:rPr>
              <a:t>	https://github.com/Hmmtrnt/ShootingGame.git</a:t>
            </a:r>
            <a:endParaRPr kumimoji="1" lang="en-US" altLang="ja-JP" sz="2000" dirty="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59BAC475-0453-4E85-8A77-CD2BEEDEF8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169" y="4755416"/>
            <a:ext cx="3296033" cy="2480265"/>
          </a:xfrm>
          <a:prstGeom prst="rect">
            <a:avLst/>
          </a:prstGeom>
        </p:spPr>
      </p:pic>
      <p:sp>
        <p:nvSpPr>
          <p:cNvPr id="7" name="テキスト ボックス 6">
            <a:extLst>
              <a:ext uri="{FF2B5EF4-FFF2-40B4-BE49-F238E27FC236}">
                <a16:creationId xmlns:a16="http://schemas.microsoft.com/office/drawing/2014/main" id="{DDAC64AB-5BCD-43B0-8756-8ADF7EB1344C}"/>
              </a:ext>
            </a:extLst>
          </p:cNvPr>
          <p:cNvSpPr txBox="1"/>
          <p:nvPr/>
        </p:nvSpPr>
        <p:spPr>
          <a:xfrm>
            <a:off x="697584" y="358388"/>
            <a:ext cx="1313180" cy="430887"/>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個人制作</a:t>
            </a:r>
          </a:p>
        </p:txBody>
      </p:sp>
    </p:spTree>
    <p:extLst>
      <p:ext uri="{BB962C8B-B14F-4D97-AF65-F5344CB8AC3E}">
        <p14:creationId xmlns:p14="http://schemas.microsoft.com/office/powerpoint/2010/main" val="3132456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4530088" y="521674"/>
            <a:ext cx="5519460" cy="3477875"/>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ブロックを壊せ</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2022/08/15</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2022/08/31</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車の制御以外のプログラム全般</a:t>
            </a:r>
            <a:endParaRPr kumimoji="1" lang="en-US" altLang="ja-JP" sz="2200" dirty="0">
              <a:latin typeface="メイリオ" panose="020B0604030504040204" pitchFamily="50" charset="-128"/>
              <a:ea typeface="メイリオ" panose="020B0604030504040204" pitchFamily="50" charset="-128"/>
            </a:endParaRPr>
          </a:p>
          <a:p>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C#</a:t>
            </a:r>
            <a:r>
              <a:rPr kumimoji="1" lang="ja-JP" altLang="en-US" sz="2200" dirty="0">
                <a:latin typeface="メイリオ" panose="020B0604030504040204" pitchFamily="50" charset="-128"/>
                <a:ea typeface="メイリオ" panose="020B0604030504040204" pitchFamily="50" charset="-128"/>
              </a:rPr>
              <a:t>の基礎知識</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アセットの使用方法</a:t>
            </a:r>
            <a:endParaRPr kumimoji="1" lang="en-US" altLang="ja-JP" sz="22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7"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7" y="4932473"/>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090" y="4932472"/>
            <a:ext cx="3900331" cy="2197670"/>
          </a:xfrm>
          <a:prstGeom prst="rect">
            <a:avLst/>
          </a:prstGeom>
        </p:spPr>
      </p:pic>
      <p:sp>
        <p:nvSpPr>
          <p:cNvPr id="6" name="テキスト ボックス 5">
            <a:extLst>
              <a:ext uri="{FF2B5EF4-FFF2-40B4-BE49-F238E27FC236}">
                <a16:creationId xmlns:a16="http://schemas.microsoft.com/office/drawing/2014/main" id="{467C83C6-4410-46D7-A758-0CD7723FFAE7}"/>
              </a:ext>
            </a:extLst>
          </p:cNvPr>
          <p:cNvSpPr txBox="1"/>
          <p:nvPr/>
        </p:nvSpPr>
        <p:spPr>
          <a:xfrm>
            <a:off x="697584" y="358388"/>
            <a:ext cx="1313180" cy="430887"/>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個人制作</a:t>
            </a:r>
          </a:p>
        </p:txBody>
      </p:sp>
    </p:spTree>
    <p:extLst>
      <p:ext uri="{BB962C8B-B14F-4D97-AF65-F5344CB8AC3E}">
        <p14:creationId xmlns:p14="http://schemas.microsoft.com/office/powerpoint/2010/main" val="2169983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11739"/>
            <a:ext cx="5161926" cy="3139321"/>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ブロック崩し</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ブロック崩し</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2022/08/01</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2022/08/12</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プログラム全般</a:t>
            </a:r>
            <a:endParaRPr kumimoji="1" lang="en-US" altLang="ja-JP" sz="2200" dirty="0">
              <a:latin typeface="メイリオ" panose="020B0604030504040204" pitchFamily="50" charset="-128"/>
              <a:ea typeface="メイリオ" panose="020B0604030504040204" pitchFamily="50" charset="-128"/>
            </a:endParaRPr>
          </a:p>
          <a:p>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Unity</a:t>
            </a:r>
            <a:r>
              <a:rPr kumimoji="1" lang="ja-JP" altLang="en-US" sz="2200" dirty="0">
                <a:latin typeface="メイリオ" panose="020B0604030504040204" pitchFamily="50" charset="-128"/>
                <a:ea typeface="メイリオ" panose="020B0604030504040204" pitchFamily="50" charset="-128"/>
              </a:rPr>
              <a:t>の基礎知識</a:t>
            </a:r>
            <a:endParaRPr kumimoji="1" lang="en-US" altLang="ja-JP" sz="22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50951030-5DDC-42EC-80BE-59EEF290E7A3}"/>
              </a:ext>
            </a:extLst>
          </p:cNvPr>
          <p:cNvSpPr txBox="1"/>
          <p:nvPr/>
        </p:nvSpPr>
        <p:spPr>
          <a:xfrm>
            <a:off x="697584" y="358388"/>
            <a:ext cx="1313180" cy="430887"/>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個人制作</a:t>
            </a: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8"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9" y="4572729"/>
            <a:ext cx="3900329" cy="2197670"/>
          </a:xfrm>
          <a:prstGeom prst="rect">
            <a:avLst/>
          </a:prstGeom>
        </p:spPr>
      </p:pic>
      <p:pic>
        <p:nvPicPr>
          <p:cNvPr id="11" name="図 10">
            <a:extLst>
              <a:ext uri="{FF2B5EF4-FFF2-40B4-BE49-F238E27FC236}">
                <a16:creationId xmlns:a16="http://schemas.microsoft.com/office/drawing/2014/main" id="{B133B517-A271-4599-8ED1-335307A07B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683" y="4572729"/>
            <a:ext cx="3900331" cy="2197670"/>
          </a:xfrm>
          <a:prstGeom prst="rect">
            <a:avLst/>
          </a:prstGeom>
        </p:spPr>
      </p:pic>
    </p:spTree>
    <p:extLst>
      <p:ext uri="{BB962C8B-B14F-4D97-AF65-F5344CB8AC3E}">
        <p14:creationId xmlns:p14="http://schemas.microsoft.com/office/powerpoint/2010/main" val="4110926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9E8A29-BFA4-4757-8FDC-0847025AF631}"/>
              </a:ext>
            </a:extLst>
          </p:cNvPr>
          <p:cNvSpPr txBox="1"/>
          <p:nvPr/>
        </p:nvSpPr>
        <p:spPr>
          <a:xfrm>
            <a:off x="922020" y="446008"/>
            <a:ext cx="1569660" cy="923330"/>
          </a:xfrm>
          <a:prstGeom prst="rect">
            <a:avLst/>
          </a:prstGeom>
          <a:noFill/>
        </p:spPr>
        <p:txBody>
          <a:bodyPr wrap="none" rtlCol="0">
            <a:spAutoFit/>
          </a:bodyPr>
          <a:lstStyle/>
          <a:p>
            <a:r>
              <a:rPr kumimoji="1" lang="ja-JP" altLang="en-US" sz="5400" dirty="0">
                <a:latin typeface="メイリオ" panose="020B0604030504040204" pitchFamily="50" charset="-128"/>
                <a:ea typeface="メイリオ" panose="020B0604030504040204" pitchFamily="50" charset="-128"/>
              </a:rPr>
              <a:t>目次</a:t>
            </a:r>
          </a:p>
        </p:txBody>
      </p:sp>
      <p:sp>
        <p:nvSpPr>
          <p:cNvPr id="3" name="テキスト ボックス 2">
            <a:extLst>
              <a:ext uri="{FF2B5EF4-FFF2-40B4-BE49-F238E27FC236}">
                <a16:creationId xmlns:a16="http://schemas.microsoft.com/office/drawing/2014/main" id="{08EB59C9-C285-4C13-ACB7-BFC0CC966434}"/>
              </a:ext>
            </a:extLst>
          </p:cNvPr>
          <p:cNvSpPr txBox="1"/>
          <p:nvPr/>
        </p:nvSpPr>
        <p:spPr>
          <a:xfrm>
            <a:off x="502919" y="2038330"/>
            <a:ext cx="6853158" cy="4401205"/>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・自己紹介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・最後に制作した作品の紹介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・制作作品一覧</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・これからの目標</a:t>
            </a:r>
          </a:p>
        </p:txBody>
      </p:sp>
    </p:spTree>
    <p:extLst>
      <p:ext uri="{BB962C8B-B14F-4D97-AF65-F5344CB8AC3E}">
        <p14:creationId xmlns:p14="http://schemas.microsoft.com/office/powerpoint/2010/main" val="411969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686889" y="516528"/>
            <a:ext cx="274947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今後の目標</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1041721" y="1469984"/>
            <a:ext cx="8392041" cy="5016758"/>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拡張性のあるプログラミングを心がける</a:t>
            </a:r>
            <a:endParaRPr kumimoji="1" lang="en-US" altLang="ja-JP" sz="3200" dirty="0">
              <a:latin typeface="メイリオ" panose="020B0604030504040204" pitchFamily="50" charset="-128"/>
              <a:ea typeface="メイリオ" panose="020B0604030504040204" pitchFamily="50" charset="-128"/>
            </a:endParaRPr>
          </a:p>
          <a:p>
            <a:endParaRPr kumimoji="1" lang="en-US" altLang="ja-JP" sz="3200" dirty="0">
              <a:latin typeface="メイリオ" panose="020B0604030504040204" pitchFamily="50" charset="-128"/>
              <a:ea typeface="メイリオ" panose="020B0604030504040204" pitchFamily="50" charset="-128"/>
            </a:endParaRPr>
          </a:p>
          <a:p>
            <a:r>
              <a:rPr kumimoji="1" lang="en-US" altLang="ja-JP" sz="3200" dirty="0">
                <a:latin typeface="メイリオ" panose="020B0604030504040204" pitchFamily="50" charset="-128"/>
                <a:ea typeface="メイリオ" panose="020B0604030504040204" pitchFamily="50" charset="-128"/>
              </a:rPr>
              <a:t>(2024/02/16</a:t>
            </a:r>
            <a:r>
              <a:rPr kumimoji="1" lang="ja-JP" altLang="en-US" sz="3200" dirty="0">
                <a:latin typeface="メイリオ" panose="020B0604030504040204" pitchFamily="50" charset="-128"/>
                <a:ea typeface="メイリオ" panose="020B0604030504040204" pitchFamily="50" charset="-128"/>
              </a:rPr>
              <a:t>時点</a:t>
            </a:r>
            <a:r>
              <a:rPr kumimoji="1" lang="en-US" altLang="ja-JP" sz="3200" dirty="0">
                <a:latin typeface="メイリオ" panose="020B0604030504040204" pitchFamily="50" charset="-128"/>
                <a:ea typeface="メイリオ" panose="020B0604030504040204" pitchFamily="50" charset="-128"/>
              </a:rPr>
              <a:t>)</a:t>
            </a:r>
          </a:p>
          <a:p>
            <a:r>
              <a:rPr kumimoji="1" lang="ja-JP" altLang="en-US" sz="3200" dirty="0">
                <a:latin typeface="メイリオ" panose="020B0604030504040204" pitchFamily="50" charset="-128"/>
                <a:ea typeface="メイリオ" panose="020B0604030504040204" pitchFamily="50" charset="-128"/>
              </a:rPr>
              <a:t>あまり勉強できていないシェーダーや</a:t>
            </a:r>
            <a:endParaRPr kumimoji="1" lang="en-US" altLang="ja-JP" sz="3200" dirty="0">
              <a:latin typeface="メイリオ" panose="020B0604030504040204" pitchFamily="50" charset="-128"/>
              <a:ea typeface="メイリオ" panose="020B0604030504040204" pitchFamily="50" charset="-128"/>
            </a:endParaRPr>
          </a:p>
          <a:p>
            <a:r>
              <a:rPr kumimoji="1" lang="en-US" altLang="ja-JP" sz="3200" dirty="0">
                <a:latin typeface="メイリオ" panose="020B0604030504040204" pitchFamily="50" charset="-128"/>
                <a:ea typeface="メイリオ" panose="020B0604030504040204" pitchFamily="50" charset="-128"/>
              </a:rPr>
              <a:t>DirectX11</a:t>
            </a:r>
            <a:r>
              <a:rPr kumimoji="1" lang="ja-JP" altLang="en-US" sz="3200" dirty="0">
                <a:latin typeface="メイリオ" panose="020B0604030504040204" pitchFamily="50" charset="-128"/>
                <a:ea typeface="メイリオ" panose="020B0604030504040204" pitchFamily="50" charset="-128"/>
              </a:rPr>
              <a:t>又は</a:t>
            </a:r>
            <a:r>
              <a:rPr kumimoji="1" lang="en-US" altLang="ja-JP" sz="3200" dirty="0">
                <a:latin typeface="メイリオ" panose="020B0604030504040204" pitchFamily="50" charset="-128"/>
                <a:ea typeface="メイリオ" panose="020B0604030504040204" pitchFamily="50" charset="-128"/>
              </a:rPr>
              <a:t>DirectX12</a:t>
            </a:r>
            <a:r>
              <a:rPr kumimoji="1" lang="ja-JP" altLang="en-US" sz="3200" dirty="0">
                <a:latin typeface="メイリオ" panose="020B0604030504040204" pitchFamily="50" charset="-128"/>
                <a:ea typeface="メイリオ" panose="020B0604030504040204" pitchFamily="50" charset="-128"/>
              </a:rPr>
              <a:t>を勉強する</a:t>
            </a:r>
            <a:endParaRPr kumimoji="1" lang="en-US" altLang="ja-JP" sz="3200" dirty="0">
              <a:latin typeface="メイリオ" panose="020B0604030504040204" pitchFamily="50" charset="-128"/>
              <a:ea typeface="メイリオ" panose="020B0604030504040204" pitchFamily="50" charset="-128"/>
            </a:endParaRPr>
          </a:p>
          <a:p>
            <a:endParaRPr kumimoji="1" lang="en-US" altLang="ja-JP" sz="3200" dirty="0">
              <a:latin typeface="メイリオ" panose="020B0604030504040204" pitchFamily="50" charset="-128"/>
              <a:ea typeface="メイリオ" panose="020B0604030504040204" pitchFamily="50" charset="-128"/>
            </a:endParaRPr>
          </a:p>
          <a:p>
            <a:r>
              <a:rPr kumimoji="1" lang="ja-JP" altLang="en-US" sz="3200" dirty="0">
                <a:latin typeface="メイリオ" panose="020B0604030504040204" pitchFamily="50" charset="-128"/>
                <a:ea typeface="メイリオ" panose="020B0604030504040204" pitchFamily="50" charset="-128"/>
              </a:rPr>
              <a:t>積極的に他人のプログラムコードの考え方を</a:t>
            </a:r>
            <a:endParaRPr kumimoji="1" lang="en-US" altLang="ja-JP" sz="3200" dirty="0">
              <a:latin typeface="メイリオ" panose="020B0604030504040204" pitchFamily="50" charset="-128"/>
              <a:ea typeface="メイリオ" panose="020B0604030504040204" pitchFamily="50" charset="-128"/>
            </a:endParaRPr>
          </a:p>
          <a:p>
            <a:r>
              <a:rPr kumimoji="1" lang="ja-JP" altLang="en-US" sz="3200" dirty="0">
                <a:latin typeface="メイリオ" panose="020B0604030504040204" pitchFamily="50" charset="-128"/>
                <a:ea typeface="メイリオ" panose="020B0604030504040204" pitchFamily="50" charset="-128"/>
              </a:rPr>
              <a:t>取り入れる</a:t>
            </a:r>
            <a:endParaRPr kumimoji="1" lang="en-US" altLang="ja-JP" sz="3200" dirty="0">
              <a:latin typeface="メイリオ" panose="020B0604030504040204" pitchFamily="50" charset="-128"/>
              <a:ea typeface="メイリオ" panose="020B0604030504040204" pitchFamily="50" charset="-128"/>
            </a:endParaRPr>
          </a:p>
          <a:p>
            <a:endParaRPr kumimoji="1" lang="en-US" altLang="ja-JP" sz="3200" dirty="0">
              <a:latin typeface="メイリオ" panose="020B0604030504040204" pitchFamily="50" charset="-128"/>
              <a:ea typeface="メイリオ" panose="020B0604030504040204" pitchFamily="50" charset="-128"/>
            </a:endParaRPr>
          </a:p>
          <a:p>
            <a:r>
              <a:rPr kumimoji="1" lang="ja-JP" altLang="en-US" sz="3200" dirty="0">
                <a:latin typeface="メイリオ" panose="020B0604030504040204" pitchFamily="50" charset="-128"/>
                <a:ea typeface="メイリオ" panose="020B0604030504040204" pitchFamily="50" charset="-128"/>
              </a:rPr>
              <a:t>ユーザーが楽しめるゲームデザインを学ぶ</a:t>
            </a:r>
            <a:endParaRPr kumimoji="1" lang="en-US" altLang="ja-JP"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797641" y="1581150"/>
            <a:ext cx="6647974" cy="954107"/>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趣味、特技：ピアノ演奏、ゲーム、外食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797641" y="4639697"/>
            <a:ext cx="3913251"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r>
              <a:rPr kumimoji="1" lang="en-US" altLang="ja-JP" sz="2800" dirty="0">
                <a:latin typeface="メイリオ" panose="020B0604030504040204" pitchFamily="50" charset="-128"/>
                <a:ea typeface="メイリオ" panose="020B0604030504040204" pitchFamily="50" charset="-128"/>
              </a:rPr>
              <a:t>4</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SQL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3258F99F-B18B-4BE5-83C9-268A135CA429}"/>
              </a:ext>
            </a:extLst>
          </p:cNvPr>
          <p:cNvSpPr txBox="1"/>
          <p:nvPr/>
        </p:nvSpPr>
        <p:spPr>
          <a:xfrm>
            <a:off x="797641" y="2879591"/>
            <a:ext cx="5931496" cy="1384995"/>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SNS</a:t>
            </a:r>
            <a:r>
              <a:rPr kumimoji="1" lang="ja-JP" altLang="en-US" sz="2800" dirty="0">
                <a:latin typeface="メイリオ" panose="020B0604030504040204" pitchFamily="50" charset="-128"/>
                <a:ea typeface="メイリオ" panose="020B0604030504040204" pitchFamily="50" charset="-128"/>
              </a:rPr>
              <a:t>等</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436" y="4264586"/>
            <a:ext cx="4070357" cy="3052767"/>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プロフィール</a:t>
            </a:r>
            <a:endParaRPr kumimoji="1" lang="en-US" altLang="ja-JP" sz="4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9617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最終制作作品</a:t>
            </a:r>
          </a:p>
        </p:txBody>
      </p:sp>
      <p:sp>
        <p:nvSpPr>
          <p:cNvPr id="4" name="テキスト ボックス 3">
            <a:extLst>
              <a:ext uri="{FF2B5EF4-FFF2-40B4-BE49-F238E27FC236}">
                <a16:creationId xmlns:a16="http://schemas.microsoft.com/office/drawing/2014/main" id="{ACC4C0AB-0A1F-4E75-AC98-BAF6E806AEF8}"/>
              </a:ext>
            </a:extLst>
          </p:cNvPr>
          <p:cNvSpPr txBox="1"/>
          <p:nvPr/>
        </p:nvSpPr>
        <p:spPr>
          <a:xfrm>
            <a:off x="602166" y="6449902"/>
            <a:ext cx="7409720" cy="707886"/>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GitHub</a:t>
            </a:r>
          </a:p>
          <a:p>
            <a:r>
              <a:rPr kumimoji="1" lang="en-US" altLang="ja-JP" sz="2000" dirty="0">
                <a:latin typeface="メイリオ" panose="020B0604030504040204" pitchFamily="50" charset="-128"/>
                <a:ea typeface="メイリオ" panose="020B0604030504040204" pitchFamily="50" charset="-128"/>
              </a:rPr>
              <a:t>https://github.com/Hmmtrnt/DoragonHunter</a:t>
            </a:r>
          </a:p>
        </p:txBody>
      </p:sp>
      <p:sp>
        <p:nvSpPr>
          <p:cNvPr id="6" name="テキスト ボックス 5">
            <a:extLst>
              <a:ext uri="{FF2B5EF4-FFF2-40B4-BE49-F238E27FC236}">
                <a16:creationId xmlns:a16="http://schemas.microsoft.com/office/drawing/2014/main" id="{35A1C17F-A5F0-4BF0-A6A8-22D93BFF92E9}"/>
              </a:ext>
            </a:extLst>
          </p:cNvPr>
          <p:cNvSpPr txBox="1"/>
          <p:nvPr/>
        </p:nvSpPr>
        <p:spPr>
          <a:xfrm>
            <a:off x="602166" y="1215777"/>
            <a:ext cx="7566495" cy="5128327"/>
          </a:xfrm>
          <a:prstGeom prst="rect">
            <a:avLst/>
          </a:prstGeom>
          <a:noFill/>
        </p:spPr>
        <p:txBody>
          <a:bodyPr wrap="none" rtlCol="0">
            <a:spAutoFit/>
          </a:bodyPr>
          <a:lstStyle/>
          <a:p>
            <a:pPr>
              <a:lnSpc>
                <a:spcPct val="150000"/>
              </a:lnSpc>
            </a:pPr>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DoragonHunter</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2023/10/09</a:t>
            </a:r>
            <a:r>
              <a:rPr kumimoji="1" lang="ja-JP" altLang="en-US" sz="2200" dirty="0">
                <a:latin typeface="メイリオ" panose="020B0604030504040204" pitchFamily="50" charset="-128"/>
                <a:ea typeface="メイリオ" panose="020B0604030504040204" pitchFamily="50" charset="-128"/>
              </a:rPr>
              <a:t>～</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en-US" altLang="ja-JP" sz="2200" dirty="0">
                <a:latin typeface="メイリオ" panose="020B0604030504040204" pitchFamily="50" charset="-128"/>
                <a:ea typeface="メイリオ" panose="020B0604030504040204" pitchFamily="50" charset="-128"/>
              </a:rPr>
              <a:t>				2024/02/13</a:t>
            </a:r>
          </a:p>
          <a:p>
            <a:pPr>
              <a:lnSpc>
                <a:spcPct val="150000"/>
              </a:lnSpc>
            </a:pPr>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pPr>
              <a:lnSpc>
                <a:spcPct val="150000"/>
              </a:lnSpc>
            </a:pPr>
            <a:r>
              <a:rPr kumimoji="1" lang="en-US" altLang="ja-JP" sz="2200" dirty="0">
                <a:latin typeface="メイリオ" panose="020B0604030504040204" pitchFamily="50" charset="-128"/>
                <a:ea typeface="メイリオ" panose="020B0604030504040204" pitchFamily="50" charset="-128"/>
              </a:rPr>
              <a:t>				GitHub Desktop</a:t>
            </a:r>
          </a:p>
          <a:p>
            <a:pPr>
              <a:lnSpc>
                <a:spcPct val="150000"/>
              </a:lnSpc>
            </a:pPr>
            <a:r>
              <a:rPr kumimoji="1" lang="ja-JP" altLang="en-US" sz="2200" dirty="0">
                <a:latin typeface="メイリオ" panose="020B0604030504040204" pitchFamily="50" charset="-128"/>
                <a:ea typeface="メイリオ" panose="020B0604030504040204" pitchFamily="50" charset="-128"/>
              </a:rPr>
              <a:t>制作人数</a:t>
            </a:r>
            <a:r>
              <a:rPr kumimoji="1" lang="en-US" altLang="ja-JP" sz="2200" dirty="0">
                <a:latin typeface="メイリオ" panose="020B0604030504040204" pitchFamily="50" charset="-128"/>
                <a:ea typeface="メイリオ" panose="020B0604030504040204" pitchFamily="50" charset="-128"/>
              </a:rPr>
              <a:t>		</a:t>
            </a:r>
          </a:p>
          <a:p>
            <a:pPr lvl="1">
              <a:lnSpc>
                <a:spcPct val="150000"/>
              </a:lnSpc>
            </a:pPr>
            <a:r>
              <a:rPr kumimoji="1" lang="ja-JP" altLang="en-US" sz="2200" dirty="0">
                <a:latin typeface="メイリオ" panose="020B0604030504040204" pitchFamily="50" charset="-128"/>
                <a:ea typeface="メイリオ" panose="020B0604030504040204" pitchFamily="50" charset="-128"/>
              </a:rPr>
              <a:t>プログラマー　</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名、モーションデザイナー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lvl="1">
              <a:lnSpc>
                <a:spcPct val="150000"/>
              </a:lnSpc>
            </a:pPr>
            <a:r>
              <a:rPr kumimoji="1" lang="en-US" altLang="ja-JP" sz="2200" dirty="0">
                <a:latin typeface="メイリオ" panose="020B0604030504040204" pitchFamily="50" charset="-128"/>
                <a:ea typeface="メイリオ" panose="020B0604030504040204" pitchFamily="50" charset="-128"/>
              </a:rPr>
              <a:t>UI</a:t>
            </a:r>
            <a:r>
              <a:rPr kumimoji="1" lang="ja-JP" altLang="en-US" sz="2200" dirty="0">
                <a:latin typeface="メイリオ" panose="020B0604030504040204" pitchFamily="50" charset="-128"/>
                <a:ea typeface="メイリオ" panose="020B0604030504040204" pitchFamily="50" charset="-128"/>
              </a:rPr>
              <a:t>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担当箇所</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プログラミング全般</a:t>
            </a:r>
            <a:endParaRPr kumimoji="1" lang="en-US" altLang="ja-JP" sz="2200"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008F9E9F-97CB-42AE-8D68-BAD2E2182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310" y="1240140"/>
            <a:ext cx="5372414" cy="2768709"/>
          </a:xfrm>
          <a:prstGeom prst="rect">
            <a:avLst/>
          </a:prstGeom>
        </p:spPr>
      </p:pic>
    </p:spTree>
    <p:extLst>
      <p:ext uri="{BB962C8B-B14F-4D97-AF65-F5344CB8AC3E}">
        <p14:creationId xmlns:p14="http://schemas.microsoft.com/office/powerpoint/2010/main" val="416367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86889" y="516528"/>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ゲームフロー</a:t>
            </a:r>
          </a:p>
        </p:txBody>
      </p:sp>
      <p:sp>
        <p:nvSpPr>
          <p:cNvPr id="8" name="テキスト ボックス 7">
            <a:extLst>
              <a:ext uri="{FF2B5EF4-FFF2-40B4-BE49-F238E27FC236}">
                <a16:creationId xmlns:a16="http://schemas.microsoft.com/office/drawing/2014/main" id="{30A111FE-73FE-4596-BCE5-D1D053A25FF3}"/>
              </a:ext>
            </a:extLst>
          </p:cNvPr>
          <p:cNvSpPr txBox="1"/>
          <p:nvPr/>
        </p:nvSpPr>
        <p:spPr>
          <a:xfrm>
            <a:off x="4118838" y="762749"/>
            <a:ext cx="3877985"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目標はドラゴンを狩ること</a:t>
            </a:r>
          </a:p>
        </p:txBody>
      </p:sp>
      <p:sp>
        <p:nvSpPr>
          <p:cNvPr id="10" name="テキスト ボックス 9">
            <a:extLst>
              <a:ext uri="{FF2B5EF4-FFF2-40B4-BE49-F238E27FC236}">
                <a16:creationId xmlns:a16="http://schemas.microsoft.com/office/drawing/2014/main" id="{D106B5B0-F2B4-4AE5-9FBA-7F1F98C32AA9}"/>
              </a:ext>
            </a:extLst>
          </p:cNvPr>
          <p:cNvSpPr txBox="1"/>
          <p:nvPr/>
        </p:nvSpPr>
        <p:spPr>
          <a:xfrm>
            <a:off x="-3186935" y="1302570"/>
            <a:ext cx="3262432" cy="1200329"/>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二つの難易度があり、</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普通の難易度と</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高難易度がある</a:t>
            </a:r>
          </a:p>
        </p:txBody>
      </p:sp>
      <p:pic>
        <p:nvPicPr>
          <p:cNvPr id="11" name="図 10">
            <a:extLst>
              <a:ext uri="{FF2B5EF4-FFF2-40B4-BE49-F238E27FC236}">
                <a16:creationId xmlns:a16="http://schemas.microsoft.com/office/drawing/2014/main" id="{D68AED78-796D-4030-B65B-0A8389497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76" y="1902734"/>
            <a:ext cx="3340548" cy="1877103"/>
          </a:xfrm>
          <a:prstGeom prst="rect">
            <a:avLst/>
          </a:prstGeom>
        </p:spPr>
      </p:pic>
      <p:pic>
        <p:nvPicPr>
          <p:cNvPr id="15" name="図 14">
            <a:extLst>
              <a:ext uri="{FF2B5EF4-FFF2-40B4-BE49-F238E27FC236}">
                <a16:creationId xmlns:a16="http://schemas.microsoft.com/office/drawing/2014/main" id="{2792B84C-CA41-4D60-A129-6F4CEFAF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30" y="1883817"/>
            <a:ext cx="3340548" cy="1877103"/>
          </a:xfrm>
          <a:prstGeom prst="rect">
            <a:avLst/>
          </a:prstGeom>
        </p:spPr>
      </p:pic>
      <p:cxnSp>
        <p:nvCxnSpPr>
          <p:cNvPr id="22" name="直線矢印コネクタ 21">
            <a:extLst>
              <a:ext uri="{FF2B5EF4-FFF2-40B4-BE49-F238E27FC236}">
                <a16:creationId xmlns:a16="http://schemas.microsoft.com/office/drawing/2014/main" id="{9BE16F8E-CCD3-4880-B3DB-B1C255B41A87}"/>
              </a:ext>
            </a:extLst>
          </p:cNvPr>
          <p:cNvCxnSpPr>
            <a:stCxn id="11" idx="3"/>
            <a:endCxn id="15" idx="1"/>
          </p:cNvCxnSpPr>
          <p:nvPr/>
        </p:nvCxnSpPr>
        <p:spPr>
          <a:xfrm flipV="1">
            <a:off x="4123324" y="2822369"/>
            <a:ext cx="1934506" cy="18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テキスト ボックス 22">
            <a:extLst>
              <a:ext uri="{FF2B5EF4-FFF2-40B4-BE49-F238E27FC236}">
                <a16:creationId xmlns:a16="http://schemas.microsoft.com/office/drawing/2014/main" id="{2CC8FEF3-F072-4896-90F7-0B40BBEF672D}"/>
              </a:ext>
            </a:extLst>
          </p:cNvPr>
          <p:cNvSpPr txBox="1"/>
          <p:nvPr/>
        </p:nvSpPr>
        <p:spPr>
          <a:xfrm>
            <a:off x="4357043" y="2302844"/>
            <a:ext cx="1467068"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話しかける</a:t>
            </a:r>
          </a:p>
        </p:txBody>
      </p:sp>
      <p:pic>
        <p:nvPicPr>
          <p:cNvPr id="25" name="図 24">
            <a:extLst>
              <a:ext uri="{FF2B5EF4-FFF2-40B4-BE49-F238E27FC236}">
                <a16:creationId xmlns:a16="http://schemas.microsoft.com/office/drawing/2014/main" id="{5BA01E12-3C7C-466A-982C-BAC92159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829" y="4900905"/>
            <a:ext cx="3340549" cy="1896021"/>
          </a:xfrm>
          <a:prstGeom prst="rect">
            <a:avLst/>
          </a:prstGeom>
        </p:spPr>
      </p:pic>
      <p:cxnSp>
        <p:nvCxnSpPr>
          <p:cNvPr id="26" name="直線矢印コネクタ 25">
            <a:extLst>
              <a:ext uri="{FF2B5EF4-FFF2-40B4-BE49-F238E27FC236}">
                <a16:creationId xmlns:a16="http://schemas.microsoft.com/office/drawing/2014/main" id="{6259B34B-AB87-4AD4-B276-8E2286036DCD}"/>
              </a:ext>
            </a:extLst>
          </p:cNvPr>
          <p:cNvCxnSpPr>
            <a:cxnSpLocks/>
            <a:stCxn id="15" idx="2"/>
            <a:endCxn id="25" idx="0"/>
          </p:cNvCxnSpPr>
          <p:nvPr/>
        </p:nvCxnSpPr>
        <p:spPr>
          <a:xfrm>
            <a:off x="7728104" y="3760920"/>
            <a:ext cx="0" cy="113998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7F6CE1C9-1323-4A26-92D0-8927E51136CF}"/>
              </a:ext>
            </a:extLst>
          </p:cNvPr>
          <p:cNvCxnSpPr>
            <a:cxnSpLocks/>
            <a:stCxn id="25" idx="1"/>
            <a:endCxn id="33" idx="3"/>
          </p:cNvCxnSpPr>
          <p:nvPr/>
        </p:nvCxnSpPr>
        <p:spPr>
          <a:xfrm flipH="1" flipV="1">
            <a:off x="4123325" y="5839457"/>
            <a:ext cx="1934504" cy="945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図 32">
            <a:extLst>
              <a:ext uri="{FF2B5EF4-FFF2-40B4-BE49-F238E27FC236}">
                <a16:creationId xmlns:a16="http://schemas.microsoft.com/office/drawing/2014/main" id="{372B8971-4269-48CE-BECD-211B4E6C2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776" y="4900905"/>
            <a:ext cx="3340549" cy="1877104"/>
          </a:xfrm>
          <a:prstGeom prst="rect">
            <a:avLst/>
          </a:prstGeom>
        </p:spPr>
      </p:pic>
      <p:sp>
        <p:nvSpPr>
          <p:cNvPr id="37" name="テキスト ボックス 36">
            <a:extLst>
              <a:ext uri="{FF2B5EF4-FFF2-40B4-BE49-F238E27FC236}">
                <a16:creationId xmlns:a16="http://schemas.microsoft.com/office/drawing/2014/main" id="{602841EA-0128-48F2-BCD9-4560B1BC5C9F}"/>
              </a:ext>
            </a:extLst>
          </p:cNvPr>
          <p:cNvSpPr txBox="1"/>
          <p:nvPr/>
        </p:nvSpPr>
        <p:spPr>
          <a:xfrm>
            <a:off x="7829707" y="4130857"/>
            <a:ext cx="1980029"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クエストを受注</a:t>
            </a:r>
          </a:p>
        </p:txBody>
      </p:sp>
      <p:sp>
        <p:nvSpPr>
          <p:cNvPr id="38" name="テキスト ボックス 37">
            <a:extLst>
              <a:ext uri="{FF2B5EF4-FFF2-40B4-BE49-F238E27FC236}">
                <a16:creationId xmlns:a16="http://schemas.microsoft.com/office/drawing/2014/main" id="{995C9D90-A256-42F4-B158-606A1091943E}"/>
              </a:ext>
            </a:extLst>
          </p:cNvPr>
          <p:cNvSpPr txBox="1"/>
          <p:nvPr/>
        </p:nvSpPr>
        <p:spPr>
          <a:xfrm>
            <a:off x="4485283" y="6028225"/>
            <a:ext cx="1210588"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狩猟する</a:t>
            </a:r>
          </a:p>
        </p:txBody>
      </p:sp>
      <p:cxnSp>
        <p:nvCxnSpPr>
          <p:cNvPr id="39" name="直線矢印コネクタ 38">
            <a:extLst>
              <a:ext uri="{FF2B5EF4-FFF2-40B4-BE49-F238E27FC236}">
                <a16:creationId xmlns:a16="http://schemas.microsoft.com/office/drawing/2014/main" id="{8E9728F3-8E8A-4E54-8E52-09488E5CE0C9}"/>
              </a:ext>
            </a:extLst>
          </p:cNvPr>
          <p:cNvCxnSpPr>
            <a:cxnSpLocks/>
            <a:stCxn id="33" idx="0"/>
            <a:endCxn id="11" idx="2"/>
          </p:cNvCxnSpPr>
          <p:nvPr/>
        </p:nvCxnSpPr>
        <p:spPr>
          <a:xfrm flipH="1" flipV="1">
            <a:off x="2453050" y="3779837"/>
            <a:ext cx="1" cy="112106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58B81A79-F0EE-43EA-8F75-5BE57D623E2D}"/>
              </a:ext>
            </a:extLst>
          </p:cNvPr>
          <p:cNvSpPr txBox="1"/>
          <p:nvPr/>
        </p:nvSpPr>
        <p:spPr>
          <a:xfrm>
            <a:off x="2554653" y="4191427"/>
            <a:ext cx="1467068"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戻ってくる</a:t>
            </a:r>
          </a:p>
        </p:txBody>
      </p:sp>
    </p:spTree>
    <p:extLst>
      <p:ext uri="{BB962C8B-B14F-4D97-AF65-F5344CB8AC3E}">
        <p14:creationId xmlns:p14="http://schemas.microsoft.com/office/powerpoint/2010/main" val="120662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39337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プレイヤーの状態制御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lumMod val="40000"/>
                    <a:lumOff val="60000"/>
                  </a:schemeClr>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196598"/>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lumMod val="40000"/>
                    <a:lumOff val="60000"/>
                  </a:schemeClr>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lumMod val="40000"/>
                    <a:lumOff val="60000"/>
                  </a:schemeClr>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313180"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467" y="4633294"/>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1201467" y="4110471"/>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935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プレイヤーの状態制御</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内部クラス</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4313"/>
            <a:ext cx="9767354" cy="1815882"/>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bg2">
                    <a:lumMod val="75000"/>
                  </a:schemeClr>
                </a:solidFill>
                <a:latin typeface="メイリオ" panose="020B0604030504040204" pitchFamily="50" charset="-128"/>
                <a:ea typeface="メイリオ" panose="020B0604030504040204" pitchFamily="50" charset="-128"/>
              </a:rPr>
              <a:t>メリット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フィールドにある変数や関数を各状態クラスのみに呼び出すことができ、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その他のクラスに必要のない変数や関数を呼び出すことを防ぐことが出来た。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そのため状態制御関係のバグの発生率を抑えることが出来た。</a:t>
            </a:r>
            <a:endParaRPr kumimoji="1" lang="en-US" altLang="ja-JP" sz="2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05132DA-F772-429F-93F9-C1037973CEC9}"/>
              </a:ext>
            </a:extLst>
          </p:cNvPr>
          <p:cNvSpPr txBox="1"/>
          <p:nvPr/>
        </p:nvSpPr>
        <p:spPr>
          <a:xfrm>
            <a:off x="686889" y="4731793"/>
            <a:ext cx="9161482" cy="769441"/>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0000"/>
                </a:solidFill>
                <a:latin typeface="メイリオ" panose="020B0604030504040204" pitchFamily="50" charset="-128"/>
                <a:ea typeface="メイリオ" panose="020B0604030504040204" pitchFamily="50" charset="-128"/>
              </a:rPr>
              <a:t>デメリット</a:t>
            </a:r>
            <a:endParaRPr kumimoji="1" lang="en-US" altLang="ja-JP" sz="2400" dirty="0">
              <a:solidFill>
                <a:srgbClr val="FF000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コードの肥大化がおこり、可読性の低下と制作効率を損なうことになった。</a:t>
            </a:r>
          </a:p>
        </p:txBody>
      </p:sp>
      <p:pic>
        <p:nvPicPr>
          <p:cNvPr id="6" name="グラフィックス 5" descr="ドキュメント 単色塗りつぶし">
            <a:extLst>
              <a:ext uri="{FF2B5EF4-FFF2-40B4-BE49-F238E27FC236}">
                <a16:creationId xmlns:a16="http://schemas.microsoft.com/office/drawing/2014/main" id="{5CA5F457-A75C-4DCC-AD2B-3F2964247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122" y="5630246"/>
            <a:ext cx="1584012" cy="1584012"/>
          </a:xfrm>
          <a:prstGeom prst="rect">
            <a:avLst/>
          </a:prstGeom>
        </p:spPr>
      </p:pic>
      <p:sp>
        <p:nvSpPr>
          <p:cNvPr id="7" name="正方形/長方形 6">
            <a:extLst>
              <a:ext uri="{FF2B5EF4-FFF2-40B4-BE49-F238E27FC236}">
                <a16:creationId xmlns:a16="http://schemas.microsoft.com/office/drawing/2014/main" id="{4DD7657D-A7AF-4076-B5A6-F0A1A1E81745}"/>
              </a:ext>
            </a:extLst>
          </p:cNvPr>
          <p:cNvSpPr/>
          <p:nvPr/>
        </p:nvSpPr>
        <p:spPr>
          <a:xfrm>
            <a:off x="1489435" y="6422252"/>
            <a:ext cx="5835687" cy="395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Player</a:t>
            </a:r>
            <a:endParaRPr kumimoji="1" lang="ja-JP" altLang="en-US" dirty="0"/>
          </a:p>
        </p:txBody>
      </p:sp>
      <p:sp>
        <p:nvSpPr>
          <p:cNvPr id="8" name="正方形/長方形 7">
            <a:extLst>
              <a:ext uri="{FF2B5EF4-FFF2-40B4-BE49-F238E27FC236}">
                <a16:creationId xmlns:a16="http://schemas.microsoft.com/office/drawing/2014/main" id="{5B7F7DA4-A305-492E-9BB5-0B90B74CAB81}"/>
              </a:ext>
            </a:extLst>
          </p:cNvPr>
          <p:cNvSpPr/>
          <p:nvPr/>
        </p:nvSpPr>
        <p:spPr>
          <a:xfrm>
            <a:off x="1489435" y="6838202"/>
            <a:ext cx="980388" cy="308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Idle</a:t>
            </a:r>
          </a:p>
        </p:txBody>
      </p:sp>
      <p:sp>
        <p:nvSpPr>
          <p:cNvPr id="14" name="正方形/長方形 13">
            <a:extLst>
              <a:ext uri="{FF2B5EF4-FFF2-40B4-BE49-F238E27FC236}">
                <a16:creationId xmlns:a16="http://schemas.microsoft.com/office/drawing/2014/main" id="{EF24D6C3-BA41-4149-9849-AE70BB04F818}"/>
              </a:ext>
            </a:extLst>
          </p:cNvPr>
          <p:cNvSpPr/>
          <p:nvPr/>
        </p:nvSpPr>
        <p:spPr>
          <a:xfrm>
            <a:off x="2479250" y="6836878"/>
            <a:ext cx="980388" cy="30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Run</a:t>
            </a:r>
          </a:p>
        </p:txBody>
      </p:sp>
      <p:sp>
        <p:nvSpPr>
          <p:cNvPr id="15" name="正方形/長方形 14">
            <a:extLst>
              <a:ext uri="{FF2B5EF4-FFF2-40B4-BE49-F238E27FC236}">
                <a16:creationId xmlns:a16="http://schemas.microsoft.com/office/drawing/2014/main" id="{A63BA6F0-4E73-4110-A0FA-80E9571862D3}"/>
              </a:ext>
            </a:extLst>
          </p:cNvPr>
          <p:cNvSpPr/>
          <p:nvPr/>
        </p:nvSpPr>
        <p:spPr>
          <a:xfrm>
            <a:off x="3469066" y="6836878"/>
            <a:ext cx="980388" cy="3086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Attack</a:t>
            </a:r>
          </a:p>
        </p:txBody>
      </p:sp>
      <p:sp>
        <p:nvSpPr>
          <p:cNvPr id="16" name="正方形/長方形 15">
            <a:extLst>
              <a:ext uri="{FF2B5EF4-FFF2-40B4-BE49-F238E27FC236}">
                <a16:creationId xmlns:a16="http://schemas.microsoft.com/office/drawing/2014/main" id="{6370DF64-DB02-490A-BB2C-CECE313DB4CC}"/>
              </a:ext>
            </a:extLst>
          </p:cNvPr>
          <p:cNvSpPr/>
          <p:nvPr/>
        </p:nvSpPr>
        <p:spPr>
          <a:xfrm>
            <a:off x="4458886" y="6833540"/>
            <a:ext cx="980388" cy="3086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Avoid</a:t>
            </a:r>
          </a:p>
        </p:txBody>
      </p:sp>
      <p:sp>
        <p:nvSpPr>
          <p:cNvPr id="17" name="正方形/長方形 16">
            <a:extLst>
              <a:ext uri="{FF2B5EF4-FFF2-40B4-BE49-F238E27FC236}">
                <a16:creationId xmlns:a16="http://schemas.microsoft.com/office/drawing/2014/main" id="{39901D05-AC24-4450-8E82-8F68A89382F4}"/>
              </a:ext>
            </a:extLst>
          </p:cNvPr>
          <p:cNvSpPr/>
          <p:nvPr/>
        </p:nvSpPr>
        <p:spPr>
          <a:xfrm>
            <a:off x="5448700" y="6833540"/>
            <a:ext cx="1876421" cy="30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t>…</a:t>
            </a:r>
            <a:r>
              <a:rPr kumimoji="1" lang="en-US" altLang="ja-JP" dirty="0" err="1"/>
              <a:t>etc</a:t>
            </a:r>
            <a:endParaRPr kumimoji="1" lang="en-US" altLang="ja-JP" dirty="0"/>
          </a:p>
        </p:txBody>
      </p:sp>
      <p:sp>
        <p:nvSpPr>
          <p:cNvPr id="9" name="テキスト ボックス 8">
            <a:extLst>
              <a:ext uri="{FF2B5EF4-FFF2-40B4-BE49-F238E27FC236}">
                <a16:creationId xmlns:a16="http://schemas.microsoft.com/office/drawing/2014/main" id="{E39A9196-B7B4-48AF-A041-2114EE726E49}"/>
              </a:ext>
            </a:extLst>
          </p:cNvPr>
          <p:cNvSpPr txBox="1"/>
          <p:nvPr/>
        </p:nvSpPr>
        <p:spPr>
          <a:xfrm rot="20439416">
            <a:off x="1059396" y="5805974"/>
            <a:ext cx="1124026" cy="369332"/>
          </a:xfrm>
          <a:prstGeom prst="rect">
            <a:avLst/>
          </a:prstGeom>
          <a:noFill/>
        </p:spPr>
        <p:txBody>
          <a:bodyPr wrap="none" rtlCol="0">
            <a:spAutoFit/>
          </a:bodyPr>
          <a:lstStyle/>
          <a:p>
            <a:r>
              <a:rPr kumimoji="1" lang="ja-JP" altLang="en-US" dirty="0"/>
              <a:t>ｷﾞｭｳｷﾞｭｳ</a:t>
            </a:r>
          </a:p>
        </p:txBody>
      </p:sp>
      <p:sp>
        <p:nvSpPr>
          <p:cNvPr id="19" name="テキスト ボックス 18">
            <a:extLst>
              <a:ext uri="{FF2B5EF4-FFF2-40B4-BE49-F238E27FC236}">
                <a16:creationId xmlns:a16="http://schemas.microsoft.com/office/drawing/2014/main" id="{9BFB43F0-18B6-4CA0-909C-776F2E70DDE2}"/>
              </a:ext>
            </a:extLst>
          </p:cNvPr>
          <p:cNvSpPr txBox="1"/>
          <p:nvPr/>
        </p:nvSpPr>
        <p:spPr>
          <a:xfrm rot="548320">
            <a:off x="6278736" y="5805973"/>
            <a:ext cx="764953" cy="369332"/>
          </a:xfrm>
          <a:prstGeom prst="rect">
            <a:avLst/>
          </a:prstGeom>
          <a:noFill/>
        </p:spPr>
        <p:txBody>
          <a:bodyPr wrap="none" rtlCol="0">
            <a:spAutoFit/>
          </a:bodyPr>
          <a:lstStyle/>
          <a:p>
            <a:r>
              <a:rPr kumimoji="1" lang="ja-JP" altLang="en-US" dirty="0"/>
              <a:t>ｷﾂｷﾂ</a:t>
            </a:r>
          </a:p>
        </p:txBody>
      </p:sp>
      <p:sp>
        <p:nvSpPr>
          <p:cNvPr id="10" name="テキスト ボックス 9">
            <a:extLst>
              <a:ext uri="{FF2B5EF4-FFF2-40B4-BE49-F238E27FC236}">
                <a16:creationId xmlns:a16="http://schemas.microsoft.com/office/drawing/2014/main" id="{44292BF1-1709-48A4-8039-E09FA50E18C9}"/>
              </a:ext>
            </a:extLst>
          </p:cNvPr>
          <p:cNvSpPr txBox="1"/>
          <p:nvPr/>
        </p:nvSpPr>
        <p:spPr>
          <a:xfrm>
            <a:off x="1029954" y="3547508"/>
            <a:ext cx="2064091" cy="584775"/>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rPr>
              <a:t>public class Player</a:t>
            </a:r>
          </a:p>
          <a:p>
            <a:r>
              <a:rPr kumimoji="1" lang="en-US" altLang="ja-JP" sz="1600" dirty="0">
                <a:latin typeface="メイリオ" panose="020B0604030504040204" pitchFamily="50" charset="-128"/>
                <a:ea typeface="メイリオ" panose="020B0604030504040204" pitchFamily="50" charset="-128"/>
              </a:rPr>
              <a:t>private int Attack;</a:t>
            </a:r>
          </a:p>
        </p:txBody>
      </p:sp>
      <p:sp>
        <p:nvSpPr>
          <p:cNvPr id="24" name="テキスト ボックス 23">
            <a:extLst>
              <a:ext uri="{FF2B5EF4-FFF2-40B4-BE49-F238E27FC236}">
                <a16:creationId xmlns:a16="http://schemas.microsoft.com/office/drawing/2014/main" id="{0FF8508D-6446-4870-BE3D-976C6F56A41F}"/>
              </a:ext>
            </a:extLst>
          </p:cNvPr>
          <p:cNvSpPr txBox="1"/>
          <p:nvPr/>
        </p:nvSpPr>
        <p:spPr>
          <a:xfrm>
            <a:off x="4064658" y="2956002"/>
            <a:ext cx="2051459" cy="738664"/>
          </a:xfrm>
          <a:prstGeom prst="rect">
            <a:avLst/>
          </a:prstGeom>
          <a:noFill/>
        </p:spPr>
        <p:txBody>
          <a:bodyPr wrap="none" rtlCol="0">
            <a:spAutoFit/>
          </a:bodyPr>
          <a:lstStyle/>
          <a:p>
            <a:r>
              <a:rPr kumimoji="1" lang="en-US" altLang="ja-JP" sz="1400" dirty="0">
                <a:latin typeface="メイリオ" panose="020B0604030504040204" pitchFamily="50" charset="-128"/>
                <a:ea typeface="メイリオ" panose="020B0604030504040204" pitchFamily="50" charset="-128"/>
              </a:rPr>
              <a:t>public class Player</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a:latin typeface="メイリオ" panose="020B0604030504040204" pitchFamily="50" charset="-128"/>
                <a:ea typeface="メイリオ" panose="020B0604030504040204" pitchFamily="50" charset="-128"/>
              </a:rPr>
              <a:t>public class Attack</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latin typeface="メイリオ" panose="020B0604030504040204" pitchFamily="50" charset="-128"/>
                <a:ea typeface="メイリオ" panose="020B0604030504040204" pitchFamily="50" charset="-128"/>
              </a:rPr>
              <a:t>Player.Attack</a:t>
            </a:r>
            <a:r>
              <a:rPr kumimoji="1" lang="en-US" altLang="ja-JP" sz="1400" dirty="0">
                <a:latin typeface="メイリオ" panose="020B0604030504040204" pitchFamily="50" charset="-128"/>
                <a:ea typeface="メイリオ" panose="020B0604030504040204" pitchFamily="50" charset="-128"/>
              </a:rPr>
              <a:t> = 10;</a:t>
            </a:r>
          </a:p>
        </p:txBody>
      </p:sp>
      <p:sp>
        <p:nvSpPr>
          <p:cNvPr id="25" name="テキスト ボックス 24">
            <a:extLst>
              <a:ext uri="{FF2B5EF4-FFF2-40B4-BE49-F238E27FC236}">
                <a16:creationId xmlns:a16="http://schemas.microsoft.com/office/drawing/2014/main" id="{141E638F-4B6B-4FA1-A673-4C1967E3E87F}"/>
              </a:ext>
            </a:extLst>
          </p:cNvPr>
          <p:cNvSpPr txBox="1"/>
          <p:nvPr/>
        </p:nvSpPr>
        <p:spPr>
          <a:xfrm>
            <a:off x="4064658" y="3896837"/>
            <a:ext cx="2051459" cy="523220"/>
          </a:xfrm>
          <a:prstGeom prst="rect">
            <a:avLst/>
          </a:prstGeom>
          <a:noFill/>
        </p:spPr>
        <p:txBody>
          <a:bodyPr wrap="none" rtlCol="0">
            <a:spAutoFit/>
          </a:bodyPr>
          <a:lstStyle/>
          <a:p>
            <a:r>
              <a:rPr kumimoji="1" lang="en-US" altLang="ja-JP" sz="1400" dirty="0">
                <a:latin typeface="メイリオ" panose="020B0604030504040204" pitchFamily="50" charset="-128"/>
                <a:ea typeface="メイリオ" panose="020B0604030504040204" pitchFamily="50" charset="-128"/>
              </a:rPr>
              <a:t>public class Scene</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latin typeface="メイリオ" panose="020B0604030504040204" pitchFamily="50" charset="-128"/>
                <a:ea typeface="メイリオ" panose="020B0604030504040204" pitchFamily="50" charset="-128"/>
              </a:rPr>
              <a:t>Player.Attack</a:t>
            </a:r>
            <a:r>
              <a:rPr kumimoji="1" lang="en-US" altLang="ja-JP" sz="1400" dirty="0">
                <a:latin typeface="メイリオ" panose="020B0604030504040204" pitchFamily="50" charset="-128"/>
                <a:ea typeface="メイリオ" panose="020B0604030504040204" pitchFamily="50" charset="-128"/>
              </a:rPr>
              <a:t> = 10;</a:t>
            </a:r>
          </a:p>
        </p:txBody>
      </p:sp>
      <p:sp>
        <p:nvSpPr>
          <p:cNvPr id="11" name="正方形/長方形 10">
            <a:extLst>
              <a:ext uri="{FF2B5EF4-FFF2-40B4-BE49-F238E27FC236}">
                <a16:creationId xmlns:a16="http://schemas.microsoft.com/office/drawing/2014/main" id="{8350A886-11E3-4A5C-A018-887043AF570D}"/>
              </a:ext>
            </a:extLst>
          </p:cNvPr>
          <p:cNvSpPr/>
          <p:nvPr/>
        </p:nvSpPr>
        <p:spPr>
          <a:xfrm>
            <a:off x="1029954" y="3445387"/>
            <a:ext cx="1977197" cy="7694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D98D2BCC-3FC4-466B-AF95-9D4FA3D83AD1}"/>
              </a:ext>
            </a:extLst>
          </p:cNvPr>
          <p:cNvSpPr/>
          <p:nvPr/>
        </p:nvSpPr>
        <p:spPr>
          <a:xfrm>
            <a:off x="4064658" y="3833801"/>
            <a:ext cx="2064091" cy="61135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E425C31-F686-45EE-A5DF-3E8B1101A951}"/>
              </a:ext>
            </a:extLst>
          </p:cNvPr>
          <p:cNvSpPr/>
          <p:nvPr/>
        </p:nvSpPr>
        <p:spPr>
          <a:xfrm>
            <a:off x="4064657" y="2972560"/>
            <a:ext cx="2064091" cy="68116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E604DD2A-0928-43BC-8CD4-7D9912EBE3FB}"/>
              </a:ext>
            </a:extLst>
          </p:cNvPr>
          <p:cNvCxnSpPr>
            <a:cxnSpLocks/>
            <a:stCxn id="11" idx="3"/>
            <a:endCxn id="28" idx="1"/>
          </p:cNvCxnSpPr>
          <p:nvPr/>
        </p:nvCxnSpPr>
        <p:spPr>
          <a:xfrm flipV="1">
            <a:off x="3007151" y="3313143"/>
            <a:ext cx="1057506" cy="51696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コネクタ: カギ線 21">
            <a:extLst>
              <a:ext uri="{FF2B5EF4-FFF2-40B4-BE49-F238E27FC236}">
                <a16:creationId xmlns:a16="http://schemas.microsoft.com/office/drawing/2014/main" id="{AF5D7877-69CB-2F1A-78CF-F9AE41FA2FDC}"/>
              </a:ext>
            </a:extLst>
          </p:cNvPr>
          <p:cNvCxnSpPr>
            <a:cxnSpLocks/>
            <a:stCxn id="11" idx="3"/>
            <a:endCxn id="27" idx="1"/>
          </p:cNvCxnSpPr>
          <p:nvPr/>
        </p:nvCxnSpPr>
        <p:spPr>
          <a:xfrm>
            <a:off x="3007151" y="3830108"/>
            <a:ext cx="1057507" cy="309369"/>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9" name="乗算記号 28">
            <a:extLst>
              <a:ext uri="{FF2B5EF4-FFF2-40B4-BE49-F238E27FC236}">
                <a16:creationId xmlns:a16="http://schemas.microsoft.com/office/drawing/2014/main" id="{5D5B35FE-7A9E-6CF0-2355-4D26C802C48F}"/>
              </a:ext>
            </a:extLst>
          </p:cNvPr>
          <p:cNvSpPr/>
          <p:nvPr/>
        </p:nvSpPr>
        <p:spPr>
          <a:xfrm>
            <a:off x="3547848" y="3924683"/>
            <a:ext cx="429916" cy="447706"/>
          </a:xfrm>
          <a:prstGeom prst="mathMultiply">
            <a:avLst>
              <a:gd name="adj1" fmla="val 441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010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66382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プレイヤーの状態制御</a:t>
            </a:r>
            <a:r>
              <a:rPr kumimoji="1" lang="en-US" altLang="ja-JP" sz="2400" dirty="0">
                <a:latin typeface="メイリオ" panose="020B0604030504040204" pitchFamily="50" charset="-128"/>
                <a:ea typeface="メイリオ" panose="020B0604030504040204" pitchFamily="50" charset="-128"/>
              </a:rPr>
              <a:t>(partial class)</a:t>
            </a:r>
            <a:endParaRPr kumimoji="1" lang="ja-JP" altLang="en-US" sz="4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686889" y="1231823"/>
            <a:ext cx="8392041"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コードの肥大化を抑える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を使うことで各状態クラスを別々の</a:t>
            </a:r>
            <a:r>
              <a:rPr kumimoji="1" lang="en-US" altLang="ja-JP" sz="2000" dirty="0">
                <a:latin typeface="メイリオ" panose="020B0604030504040204" pitchFamily="50" charset="-128"/>
                <a:ea typeface="メイリオ" panose="020B0604030504040204" pitchFamily="50" charset="-128"/>
              </a:rPr>
              <a:t>cs</a:t>
            </a:r>
            <a:r>
              <a:rPr kumimoji="1" lang="ja-JP" altLang="en-US" sz="2000" dirty="0">
                <a:latin typeface="メイリオ" panose="020B0604030504040204" pitchFamily="50" charset="-128"/>
                <a:ea typeface="メイリオ" panose="020B0604030504040204" pitchFamily="50" charset="-128"/>
              </a:rPr>
              <a:t>ファイルに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分けることに成功した。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そのため、前述で説明した内部クラスにした</a:t>
            </a:r>
            <a:r>
              <a:rPr kumimoji="1" lang="ja-JP" altLang="en-US" sz="2000" dirty="0">
                <a:solidFill>
                  <a:srgbClr val="FF0000"/>
                </a:solidFill>
                <a:latin typeface="メイリオ" panose="020B0604030504040204" pitchFamily="50" charset="-128"/>
                <a:ea typeface="メイリオ" panose="020B0604030504040204" pitchFamily="50" charset="-128"/>
              </a:rPr>
              <a:t>デメリット</a:t>
            </a:r>
            <a:r>
              <a:rPr kumimoji="1" lang="ja-JP" altLang="en-US" sz="2000" dirty="0">
                <a:latin typeface="メイリオ" panose="020B0604030504040204" pitchFamily="50" charset="-128"/>
                <a:ea typeface="メイリオ" panose="020B0604030504040204" pitchFamily="50" charset="-128"/>
              </a:rPr>
              <a:t>を解消できた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可読性の向上や制作の効率にもつながった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テキスト&#10;&#10;自動的に生成された説明">
            <a:extLst>
              <a:ext uri="{FF2B5EF4-FFF2-40B4-BE49-F238E27FC236}">
                <a16:creationId xmlns:a16="http://schemas.microsoft.com/office/drawing/2014/main" id="{1C04C9F5-136F-7653-0A6A-F0599BDC7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342" y="3893760"/>
            <a:ext cx="4498476" cy="2576463"/>
          </a:xfrm>
          <a:prstGeom prst="rect">
            <a:avLst/>
          </a:prstGeom>
        </p:spPr>
      </p:pic>
      <p:pic>
        <p:nvPicPr>
          <p:cNvPr id="7" name="図 6" descr="テキスト&#10;&#10;自動的に生成された説明">
            <a:extLst>
              <a:ext uri="{FF2B5EF4-FFF2-40B4-BE49-F238E27FC236}">
                <a16:creationId xmlns:a16="http://schemas.microsoft.com/office/drawing/2014/main" id="{984D0159-2D7E-670A-CB7C-0F2FB690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89" y="3893759"/>
            <a:ext cx="4498476" cy="2576463"/>
          </a:xfrm>
          <a:prstGeom prst="rect">
            <a:avLst/>
          </a:prstGeom>
        </p:spPr>
      </p:pic>
      <p:sp>
        <p:nvSpPr>
          <p:cNvPr id="8" name="テキスト ボックス 7">
            <a:extLst>
              <a:ext uri="{FF2B5EF4-FFF2-40B4-BE49-F238E27FC236}">
                <a16:creationId xmlns:a16="http://schemas.microsoft.com/office/drawing/2014/main" id="{8DB6E326-6667-7E65-BFCB-42EB117698C8}"/>
              </a:ext>
            </a:extLst>
          </p:cNvPr>
          <p:cNvSpPr txBox="1"/>
          <p:nvPr/>
        </p:nvSpPr>
        <p:spPr>
          <a:xfrm>
            <a:off x="5427342" y="3517018"/>
            <a:ext cx="150913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StateIdle.cs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F1F379-84AC-B3D8-FEC1-D1D462CAD066}"/>
              </a:ext>
            </a:extLst>
          </p:cNvPr>
          <p:cNvSpPr txBox="1"/>
          <p:nvPr/>
        </p:nvSpPr>
        <p:spPr>
          <a:xfrm>
            <a:off x="686889" y="3517018"/>
            <a:ext cx="115057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Player.cs</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930529F-9E5D-9909-F62E-546AA8A86CE4}"/>
              </a:ext>
            </a:extLst>
          </p:cNvPr>
          <p:cNvSpPr txBox="1"/>
          <p:nvPr/>
        </p:nvSpPr>
        <p:spPr>
          <a:xfrm>
            <a:off x="1564935" y="6708010"/>
            <a:ext cx="7561942"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Player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276355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D552E9A-9473-4045-863F-D9607C5F30B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簡易クラス図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プレイヤー状態制御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250CA0F-4812-45B7-A71A-5AA12C84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292" y="1224414"/>
            <a:ext cx="8093228" cy="5818733"/>
          </a:xfrm>
          <a:prstGeom prst="rect">
            <a:avLst/>
          </a:prstGeom>
        </p:spPr>
      </p:pic>
    </p:spTree>
    <p:extLst>
      <p:ext uri="{BB962C8B-B14F-4D97-AF65-F5344CB8AC3E}">
        <p14:creationId xmlns:p14="http://schemas.microsoft.com/office/powerpoint/2010/main" val="35877097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回路">
  <a:themeElements>
    <a:clrScheme name="回路">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回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TM04033919[[fn=回路]]</Template>
  <TotalTime>1544</TotalTime>
  <Words>1195</Words>
  <Application>Microsoft Office PowerPoint</Application>
  <PresentationFormat>ユーザー設定</PresentationFormat>
  <Paragraphs>210</Paragraphs>
  <Slides>20</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20</vt:i4>
      </vt:variant>
    </vt:vector>
  </HeadingPairs>
  <TitlesOfParts>
    <vt:vector size="24" baseType="lpstr">
      <vt:lpstr>メイリオ</vt:lpstr>
      <vt:lpstr>Arial</vt:lpstr>
      <vt:lpstr>Tw Cen MT</vt:lpstr>
      <vt:lpstr>回路</vt:lpstr>
      <vt:lpstr>Portfolio</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83</cp:revision>
  <dcterms:created xsi:type="dcterms:W3CDTF">2023-10-16T06:27:47Z</dcterms:created>
  <dcterms:modified xsi:type="dcterms:W3CDTF">2024-02-14T17:27:41Z</dcterms:modified>
</cp:coreProperties>
</file>